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489" r:id="rId5"/>
    <p:sldId id="490" r:id="rId6"/>
    <p:sldId id="493" r:id="rId7"/>
    <p:sldId id="492" r:id="rId8"/>
    <p:sldId id="262" r:id="rId9"/>
    <p:sldId id="494" r:id="rId10"/>
    <p:sldId id="4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2525"/>
    <a:srgbClr val="D6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ko Mihorko" userId="1dfe0c75d4f623b3" providerId="LiveId" clId="{0AA5AF6E-F3D7-4C6B-8218-51839D39E6DC}"/>
    <pc:docChg chg="modSld sldOrd">
      <pc:chgData name="Branko Mihorko" userId="1dfe0c75d4f623b3" providerId="LiveId" clId="{0AA5AF6E-F3D7-4C6B-8218-51839D39E6DC}" dt="2021-10-25T08:15:31.403" v="1"/>
      <pc:docMkLst>
        <pc:docMk/>
      </pc:docMkLst>
      <pc:sldChg chg="ord">
        <pc:chgData name="Branko Mihorko" userId="1dfe0c75d4f623b3" providerId="LiveId" clId="{0AA5AF6E-F3D7-4C6B-8218-51839D39E6DC}" dt="2021-10-25T08:15:31.403" v="1"/>
        <pc:sldMkLst>
          <pc:docMk/>
          <pc:sldMk cId="557766310" sldId="4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573EE-73D8-405F-AB65-B1380CD856BD}"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8264E18F-B078-48F0-8060-9A141A081D25}">
      <dgm:prSet/>
      <dgm:spPr/>
      <dgm:t>
        <a:bodyPr/>
        <a:lstStyle/>
        <a:p>
          <a:r>
            <a:rPr lang="sr-Latn-RS"/>
            <a:t>COVID- kako se suočiti sa promenama koje je doneo?</a:t>
          </a:r>
          <a:endParaRPr lang="en-US"/>
        </a:p>
      </dgm:t>
    </dgm:pt>
    <dgm:pt modelId="{F9F74B95-FDC9-4FD3-BEC3-22E37E7AEEB1}" type="parTrans" cxnId="{C43582E1-239E-4D67-A7B8-5707E56C97E5}">
      <dgm:prSet/>
      <dgm:spPr/>
      <dgm:t>
        <a:bodyPr/>
        <a:lstStyle/>
        <a:p>
          <a:endParaRPr lang="en-US"/>
        </a:p>
      </dgm:t>
    </dgm:pt>
    <dgm:pt modelId="{93992800-7DA8-46CE-9F59-126A976BE5BF}" type="sibTrans" cxnId="{C43582E1-239E-4D67-A7B8-5707E56C97E5}">
      <dgm:prSet/>
      <dgm:spPr/>
      <dgm:t>
        <a:bodyPr/>
        <a:lstStyle/>
        <a:p>
          <a:endParaRPr lang="en-US"/>
        </a:p>
      </dgm:t>
    </dgm:pt>
    <dgm:pt modelId="{7CE1DB08-CC63-47C4-8FD5-385448AC8552}">
      <dgm:prSet/>
      <dgm:spPr/>
      <dgm:t>
        <a:bodyPr/>
        <a:lstStyle/>
        <a:p>
          <a:r>
            <a:rPr lang="sr-Latn-RS"/>
            <a:t>Kako opstati i uspeti na tržištu u vreme konstantnih inovacija?</a:t>
          </a:r>
          <a:endParaRPr lang="en-US"/>
        </a:p>
      </dgm:t>
    </dgm:pt>
    <dgm:pt modelId="{1D4B1731-18B4-462C-B1BF-755CE03A1A3D}" type="parTrans" cxnId="{F963DB06-667C-4A42-9FF5-0B74E5D49A91}">
      <dgm:prSet/>
      <dgm:spPr/>
      <dgm:t>
        <a:bodyPr/>
        <a:lstStyle/>
        <a:p>
          <a:endParaRPr lang="en-US"/>
        </a:p>
      </dgm:t>
    </dgm:pt>
    <dgm:pt modelId="{033730D5-85E7-433A-8139-D9285B760232}" type="sibTrans" cxnId="{F963DB06-667C-4A42-9FF5-0B74E5D49A91}">
      <dgm:prSet/>
      <dgm:spPr/>
      <dgm:t>
        <a:bodyPr/>
        <a:lstStyle/>
        <a:p>
          <a:endParaRPr lang="en-US"/>
        </a:p>
      </dgm:t>
    </dgm:pt>
    <dgm:pt modelId="{1EF7FECB-6678-4D4F-B02D-394BA43D0910}">
      <dgm:prSet/>
      <dgm:spPr/>
      <dgm:t>
        <a:bodyPr/>
        <a:lstStyle/>
        <a:p>
          <a:r>
            <a:rPr lang="sr-Latn-RS" dirty="0"/>
            <a:t>Kako doneti ispravne odluke?</a:t>
          </a:r>
          <a:endParaRPr lang="en-US" dirty="0"/>
        </a:p>
      </dgm:t>
    </dgm:pt>
    <dgm:pt modelId="{B580915B-3EC2-4A8B-B396-1C347CF7F59C}" type="parTrans" cxnId="{D510E89F-11A6-4EBA-A46D-926D4548C56D}">
      <dgm:prSet/>
      <dgm:spPr/>
      <dgm:t>
        <a:bodyPr/>
        <a:lstStyle/>
        <a:p>
          <a:endParaRPr lang="en-US"/>
        </a:p>
      </dgm:t>
    </dgm:pt>
    <dgm:pt modelId="{131A9661-9321-417E-AF94-FC9638C54CFE}" type="sibTrans" cxnId="{D510E89F-11A6-4EBA-A46D-926D4548C56D}">
      <dgm:prSet/>
      <dgm:spPr/>
      <dgm:t>
        <a:bodyPr/>
        <a:lstStyle/>
        <a:p>
          <a:endParaRPr lang="en-US"/>
        </a:p>
      </dgm:t>
    </dgm:pt>
    <dgm:pt modelId="{C0AC7DB1-CEA0-452D-B782-3E482A08A9E1}">
      <dgm:prSet/>
      <dgm:spPr/>
      <dgm:t>
        <a:bodyPr/>
        <a:lstStyle/>
        <a:p>
          <a:r>
            <a:rPr lang="sr-Latn-RS"/>
            <a:t>Zašto su kvalitetni podaci bitni i kako doći do njih?  </a:t>
          </a:r>
          <a:endParaRPr lang="en-US"/>
        </a:p>
      </dgm:t>
    </dgm:pt>
    <dgm:pt modelId="{9E4340A8-6F6F-4D35-A861-1F70697A0FAE}" type="parTrans" cxnId="{6D605F5F-931F-4F26-AC02-032614FE9AFB}">
      <dgm:prSet/>
      <dgm:spPr/>
      <dgm:t>
        <a:bodyPr/>
        <a:lstStyle/>
        <a:p>
          <a:endParaRPr lang="en-US"/>
        </a:p>
      </dgm:t>
    </dgm:pt>
    <dgm:pt modelId="{2C65071C-A5D1-48CE-B33F-83B3D9AD5AAB}" type="sibTrans" cxnId="{6D605F5F-931F-4F26-AC02-032614FE9AFB}">
      <dgm:prSet/>
      <dgm:spPr/>
      <dgm:t>
        <a:bodyPr/>
        <a:lstStyle/>
        <a:p>
          <a:endParaRPr lang="en-US"/>
        </a:p>
      </dgm:t>
    </dgm:pt>
    <dgm:pt modelId="{DA991970-6451-4850-B286-640228C4E1F2}" type="pres">
      <dgm:prSet presAssocID="{E13573EE-73D8-405F-AB65-B1380CD856BD}" presName="vert0" presStyleCnt="0">
        <dgm:presLayoutVars>
          <dgm:dir/>
          <dgm:animOne val="branch"/>
          <dgm:animLvl val="lvl"/>
        </dgm:presLayoutVars>
      </dgm:prSet>
      <dgm:spPr/>
    </dgm:pt>
    <dgm:pt modelId="{A6865F67-30A9-4005-BAAF-4B1E8CFA85E0}" type="pres">
      <dgm:prSet presAssocID="{8264E18F-B078-48F0-8060-9A141A081D25}" presName="thickLine" presStyleLbl="alignNode1" presStyleIdx="0" presStyleCnt="4"/>
      <dgm:spPr/>
    </dgm:pt>
    <dgm:pt modelId="{BD154448-30DE-4F04-9E45-4F4A10420760}" type="pres">
      <dgm:prSet presAssocID="{8264E18F-B078-48F0-8060-9A141A081D25}" presName="horz1" presStyleCnt="0"/>
      <dgm:spPr/>
    </dgm:pt>
    <dgm:pt modelId="{54F5023F-0A69-4EBB-961C-C8A051A47BCA}" type="pres">
      <dgm:prSet presAssocID="{8264E18F-B078-48F0-8060-9A141A081D25}" presName="tx1" presStyleLbl="revTx" presStyleIdx="0" presStyleCnt="4"/>
      <dgm:spPr/>
    </dgm:pt>
    <dgm:pt modelId="{7F2179CF-4BDD-45CE-87EB-7B7C49D0C354}" type="pres">
      <dgm:prSet presAssocID="{8264E18F-B078-48F0-8060-9A141A081D25}" presName="vert1" presStyleCnt="0"/>
      <dgm:spPr/>
    </dgm:pt>
    <dgm:pt modelId="{033BA9D8-CF3B-4DB1-B257-3B0F21B75A83}" type="pres">
      <dgm:prSet presAssocID="{7CE1DB08-CC63-47C4-8FD5-385448AC8552}" presName="thickLine" presStyleLbl="alignNode1" presStyleIdx="1" presStyleCnt="4"/>
      <dgm:spPr/>
    </dgm:pt>
    <dgm:pt modelId="{A2BA6DFC-259E-45DA-93A0-C7283AAF51C5}" type="pres">
      <dgm:prSet presAssocID="{7CE1DB08-CC63-47C4-8FD5-385448AC8552}" presName="horz1" presStyleCnt="0"/>
      <dgm:spPr/>
    </dgm:pt>
    <dgm:pt modelId="{E4038436-4BA2-4F18-9602-E115E1B8730E}" type="pres">
      <dgm:prSet presAssocID="{7CE1DB08-CC63-47C4-8FD5-385448AC8552}" presName="tx1" presStyleLbl="revTx" presStyleIdx="1" presStyleCnt="4"/>
      <dgm:spPr/>
    </dgm:pt>
    <dgm:pt modelId="{833A934F-4DC3-41B9-9E0D-CD2CCCF5FE20}" type="pres">
      <dgm:prSet presAssocID="{7CE1DB08-CC63-47C4-8FD5-385448AC8552}" presName="vert1" presStyleCnt="0"/>
      <dgm:spPr/>
    </dgm:pt>
    <dgm:pt modelId="{28E950CE-E507-4B5B-A1E2-7382E9F33C8D}" type="pres">
      <dgm:prSet presAssocID="{1EF7FECB-6678-4D4F-B02D-394BA43D0910}" presName="thickLine" presStyleLbl="alignNode1" presStyleIdx="2" presStyleCnt="4"/>
      <dgm:spPr/>
    </dgm:pt>
    <dgm:pt modelId="{A7DC56A7-0493-460F-97AF-96B12A4F8EA1}" type="pres">
      <dgm:prSet presAssocID="{1EF7FECB-6678-4D4F-B02D-394BA43D0910}" presName="horz1" presStyleCnt="0"/>
      <dgm:spPr/>
    </dgm:pt>
    <dgm:pt modelId="{45FEFD4C-D39E-412A-9852-AA26AB8E0FAA}" type="pres">
      <dgm:prSet presAssocID="{1EF7FECB-6678-4D4F-B02D-394BA43D0910}" presName="tx1" presStyleLbl="revTx" presStyleIdx="2" presStyleCnt="4"/>
      <dgm:spPr/>
    </dgm:pt>
    <dgm:pt modelId="{C88B8A8C-11C3-435D-A6C8-754AD237E34C}" type="pres">
      <dgm:prSet presAssocID="{1EF7FECB-6678-4D4F-B02D-394BA43D0910}" presName="vert1" presStyleCnt="0"/>
      <dgm:spPr/>
    </dgm:pt>
    <dgm:pt modelId="{064F9810-B783-4CA2-8983-A82F0AB18AB2}" type="pres">
      <dgm:prSet presAssocID="{C0AC7DB1-CEA0-452D-B782-3E482A08A9E1}" presName="thickLine" presStyleLbl="alignNode1" presStyleIdx="3" presStyleCnt="4"/>
      <dgm:spPr/>
    </dgm:pt>
    <dgm:pt modelId="{A1103826-1789-4272-8997-9592015CA900}" type="pres">
      <dgm:prSet presAssocID="{C0AC7DB1-CEA0-452D-B782-3E482A08A9E1}" presName="horz1" presStyleCnt="0"/>
      <dgm:spPr/>
    </dgm:pt>
    <dgm:pt modelId="{A09A3F4B-CD5E-4EC2-AB86-A24A2C534CA6}" type="pres">
      <dgm:prSet presAssocID="{C0AC7DB1-CEA0-452D-B782-3E482A08A9E1}" presName="tx1" presStyleLbl="revTx" presStyleIdx="3" presStyleCnt="4"/>
      <dgm:spPr/>
    </dgm:pt>
    <dgm:pt modelId="{31B2AB00-22AC-44B1-95E3-2E00F8F7704C}" type="pres">
      <dgm:prSet presAssocID="{C0AC7DB1-CEA0-452D-B782-3E482A08A9E1}" presName="vert1" presStyleCnt="0"/>
      <dgm:spPr/>
    </dgm:pt>
  </dgm:ptLst>
  <dgm:cxnLst>
    <dgm:cxn modelId="{F963DB06-667C-4A42-9FF5-0B74E5D49A91}" srcId="{E13573EE-73D8-405F-AB65-B1380CD856BD}" destId="{7CE1DB08-CC63-47C4-8FD5-385448AC8552}" srcOrd="1" destOrd="0" parTransId="{1D4B1731-18B4-462C-B1BF-755CE03A1A3D}" sibTransId="{033730D5-85E7-433A-8139-D9285B760232}"/>
    <dgm:cxn modelId="{4DDEF55C-18F4-4091-B9F4-D4FF877D9355}" type="presOf" srcId="{C0AC7DB1-CEA0-452D-B782-3E482A08A9E1}" destId="{A09A3F4B-CD5E-4EC2-AB86-A24A2C534CA6}" srcOrd="0" destOrd="0" presId="urn:microsoft.com/office/officeart/2008/layout/LinedList"/>
    <dgm:cxn modelId="{6D605F5F-931F-4F26-AC02-032614FE9AFB}" srcId="{E13573EE-73D8-405F-AB65-B1380CD856BD}" destId="{C0AC7DB1-CEA0-452D-B782-3E482A08A9E1}" srcOrd="3" destOrd="0" parTransId="{9E4340A8-6F6F-4D35-A861-1F70697A0FAE}" sibTransId="{2C65071C-A5D1-48CE-B33F-83B3D9AD5AAB}"/>
    <dgm:cxn modelId="{6ED15460-104A-408D-A99D-8333389E5689}" type="presOf" srcId="{1EF7FECB-6678-4D4F-B02D-394BA43D0910}" destId="{45FEFD4C-D39E-412A-9852-AA26AB8E0FAA}" srcOrd="0" destOrd="0" presId="urn:microsoft.com/office/officeart/2008/layout/LinedList"/>
    <dgm:cxn modelId="{03A6DE9F-1B8E-46E1-A5F2-A8D67E63FB3E}" type="presOf" srcId="{7CE1DB08-CC63-47C4-8FD5-385448AC8552}" destId="{E4038436-4BA2-4F18-9602-E115E1B8730E}" srcOrd="0" destOrd="0" presId="urn:microsoft.com/office/officeart/2008/layout/LinedList"/>
    <dgm:cxn modelId="{D510E89F-11A6-4EBA-A46D-926D4548C56D}" srcId="{E13573EE-73D8-405F-AB65-B1380CD856BD}" destId="{1EF7FECB-6678-4D4F-B02D-394BA43D0910}" srcOrd="2" destOrd="0" parTransId="{B580915B-3EC2-4A8B-B396-1C347CF7F59C}" sibTransId="{131A9661-9321-417E-AF94-FC9638C54CFE}"/>
    <dgm:cxn modelId="{E93237A5-D48C-4158-878D-81BCCF74C75E}" type="presOf" srcId="{E13573EE-73D8-405F-AB65-B1380CD856BD}" destId="{DA991970-6451-4850-B286-640228C4E1F2}" srcOrd="0" destOrd="0" presId="urn:microsoft.com/office/officeart/2008/layout/LinedList"/>
    <dgm:cxn modelId="{C43582E1-239E-4D67-A7B8-5707E56C97E5}" srcId="{E13573EE-73D8-405F-AB65-B1380CD856BD}" destId="{8264E18F-B078-48F0-8060-9A141A081D25}" srcOrd="0" destOrd="0" parTransId="{F9F74B95-FDC9-4FD3-BEC3-22E37E7AEEB1}" sibTransId="{93992800-7DA8-46CE-9F59-126A976BE5BF}"/>
    <dgm:cxn modelId="{202244F7-4918-4BE1-B1C0-080493172C21}" type="presOf" srcId="{8264E18F-B078-48F0-8060-9A141A081D25}" destId="{54F5023F-0A69-4EBB-961C-C8A051A47BCA}" srcOrd="0" destOrd="0" presId="urn:microsoft.com/office/officeart/2008/layout/LinedList"/>
    <dgm:cxn modelId="{5C8DF153-FFE1-4CDD-ADD4-F768627EF2DC}" type="presParOf" srcId="{DA991970-6451-4850-B286-640228C4E1F2}" destId="{A6865F67-30A9-4005-BAAF-4B1E8CFA85E0}" srcOrd="0" destOrd="0" presId="urn:microsoft.com/office/officeart/2008/layout/LinedList"/>
    <dgm:cxn modelId="{6B47CB25-BB09-4695-B24A-B2E9F05D369E}" type="presParOf" srcId="{DA991970-6451-4850-B286-640228C4E1F2}" destId="{BD154448-30DE-4F04-9E45-4F4A10420760}" srcOrd="1" destOrd="0" presId="urn:microsoft.com/office/officeart/2008/layout/LinedList"/>
    <dgm:cxn modelId="{7BB4BEFC-9494-4D93-A967-C0AA1813786D}" type="presParOf" srcId="{BD154448-30DE-4F04-9E45-4F4A10420760}" destId="{54F5023F-0A69-4EBB-961C-C8A051A47BCA}" srcOrd="0" destOrd="0" presId="urn:microsoft.com/office/officeart/2008/layout/LinedList"/>
    <dgm:cxn modelId="{17A4D2D8-F6F0-4DF3-9904-ECABE712B2FF}" type="presParOf" srcId="{BD154448-30DE-4F04-9E45-4F4A10420760}" destId="{7F2179CF-4BDD-45CE-87EB-7B7C49D0C354}" srcOrd="1" destOrd="0" presId="urn:microsoft.com/office/officeart/2008/layout/LinedList"/>
    <dgm:cxn modelId="{B95B9351-6C99-4678-BBC0-85C5CF714B3B}" type="presParOf" srcId="{DA991970-6451-4850-B286-640228C4E1F2}" destId="{033BA9D8-CF3B-4DB1-B257-3B0F21B75A83}" srcOrd="2" destOrd="0" presId="urn:microsoft.com/office/officeart/2008/layout/LinedList"/>
    <dgm:cxn modelId="{5A3AFA2E-89D2-46AD-B1BE-36BF219A0484}" type="presParOf" srcId="{DA991970-6451-4850-B286-640228C4E1F2}" destId="{A2BA6DFC-259E-45DA-93A0-C7283AAF51C5}" srcOrd="3" destOrd="0" presId="urn:microsoft.com/office/officeart/2008/layout/LinedList"/>
    <dgm:cxn modelId="{70F67FD7-0A36-4EB0-91B8-729207DE39F1}" type="presParOf" srcId="{A2BA6DFC-259E-45DA-93A0-C7283AAF51C5}" destId="{E4038436-4BA2-4F18-9602-E115E1B8730E}" srcOrd="0" destOrd="0" presId="urn:microsoft.com/office/officeart/2008/layout/LinedList"/>
    <dgm:cxn modelId="{365C01BE-2AAB-406F-8BFA-139500AC3DE8}" type="presParOf" srcId="{A2BA6DFC-259E-45DA-93A0-C7283AAF51C5}" destId="{833A934F-4DC3-41B9-9E0D-CD2CCCF5FE20}" srcOrd="1" destOrd="0" presId="urn:microsoft.com/office/officeart/2008/layout/LinedList"/>
    <dgm:cxn modelId="{7DC5B373-DA26-4F07-853B-A8A25E07C010}" type="presParOf" srcId="{DA991970-6451-4850-B286-640228C4E1F2}" destId="{28E950CE-E507-4B5B-A1E2-7382E9F33C8D}" srcOrd="4" destOrd="0" presId="urn:microsoft.com/office/officeart/2008/layout/LinedList"/>
    <dgm:cxn modelId="{C79FE07D-7FAF-4DE8-BCB5-512B98D0622C}" type="presParOf" srcId="{DA991970-6451-4850-B286-640228C4E1F2}" destId="{A7DC56A7-0493-460F-97AF-96B12A4F8EA1}" srcOrd="5" destOrd="0" presId="urn:microsoft.com/office/officeart/2008/layout/LinedList"/>
    <dgm:cxn modelId="{CCB490B0-CA8A-460C-B2C5-74391E19E2C0}" type="presParOf" srcId="{A7DC56A7-0493-460F-97AF-96B12A4F8EA1}" destId="{45FEFD4C-D39E-412A-9852-AA26AB8E0FAA}" srcOrd="0" destOrd="0" presId="urn:microsoft.com/office/officeart/2008/layout/LinedList"/>
    <dgm:cxn modelId="{2B4AA9BC-E3ED-4BE3-996A-43142C2D58E9}" type="presParOf" srcId="{A7DC56A7-0493-460F-97AF-96B12A4F8EA1}" destId="{C88B8A8C-11C3-435D-A6C8-754AD237E34C}" srcOrd="1" destOrd="0" presId="urn:microsoft.com/office/officeart/2008/layout/LinedList"/>
    <dgm:cxn modelId="{F8AA44DF-10B1-4C6E-930D-AFADD3A8D03D}" type="presParOf" srcId="{DA991970-6451-4850-B286-640228C4E1F2}" destId="{064F9810-B783-4CA2-8983-A82F0AB18AB2}" srcOrd="6" destOrd="0" presId="urn:microsoft.com/office/officeart/2008/layout/LinedList"/>
    <dgm:cxn modelId="{F3068D9C-FC85-46FE-A1DD-1894175B723B}" type="presParOf" srcId="{DA991970-6451-4850-B286-640228C4E1F2}" destId="{A1103826-1789-4272-8997-9592015CA900}" srcOrd="7" destOrd="0" presId="urn:microsoft.com/office/officeart/2008/layout/LinedList"/>
    <dgm:cxn modelId="{397E04AE-504A-4A71-BC37-BDBB72D41CE5}" type="presParOf" srcId="{A1103826-1789-4272-8997-9592015CA900}" destId="{A09A3F4B-CD5E-4EC2-AB86-A24A2C534CA6}" srcOrd="0" destOrd="0" presId="urn:microsoft.com/office/officeart/2008/layout/LinedList"/>
    <dgm:cxn modelId="{79AA4306-A2FC-437F-B3CB-AA7579169DD9}" type="presParOf" srcId="{A1103826-1789-4272-8997-9592015CA900}" destId="{31B2AB00-22AC-44B1-95E3-2E00F8F7704C}"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E3F2A-578C-445F-9431-F46BB6D2C05D}" type="doc">
      <dgm:prSet loTypeId="urn:microsoft.com/office/officeart/2005/8/layout/rings+Icon" loCatId="officeonline" qsTypeId="urn:microsoft.com/office/officeart/2005/8/quickstyle/simple5" qsCatId="simple" csTypeId="urn:microsoft.com/office/officeart/2005/8/colors/accent1_2" csCatId="accent1" phldr="1"/>
      <dgm:spPr/>
    </dgm:pt>
    <dgm:pt modelId="{C12CF065-F891-4157-8B33-2DF6DC2F9EE2}">
      <dgm:prSet phldrT="[Text]" custT="1"/>
      <dgm:spPr>
        <a:solidFill>
          <a:srgbClr val="B925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3600" dirty="0">
            <a:solidFill>
              <a:schemeClr val="bg1"/>
            </a:solidFill>
            <a:latin typeface="Arial Black" panose="020B0A04020102020204" pitchFamily="34" charset="0"/>
          </a:endParaRPr>
        </a:p>
      </dgm:t>
    </dgm:pt>
    <dgm:pt modelId="{2E9F7452-73A7-46E7-BE6C-11110611BC02}" type="parTrans" cxnId="{167401CA-D060-43BA-8A65-DD5A721DD152}">
      <dgm:prSet/>
      <dgm:spPr/>
      <dgm:t>
        <a:bodyPr/>
        <a:lstStyle/>
        <a:p>
          <a:endParaRPr lang="en-US"/>
        </a:p>
      </dgm:t>
    </dgm:pt>
    <dgm:pt modelId="{4F1483DD-DF37-4020-87DE-B56579F7FAAA}" type="sibTrans" cxnId="{167401CA-D060-43BA-8A65-DD5A721DD152}">
      <dgm:prSet/>
      <dgm:spPr/>
      <dgm:t>
        <a:bodyPr/>
        <a:lstStyle/>
        <a:p>
          <a:endParaRPr lang="en-US"/>
        </a:p>
      </dgm:t>
    </dgm:pt>
    <dgm:pt modelId="{FDE56193-1CB5-4BC4-B7B9-6D5941A6BDF6}">
      <dgm:prSet phldrT="[Text]" custT="1"/>
      <dgm:spPr>
        <a:solidFill>
          <a:srgbClr val="B925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sz="3200" dirty="0">
            <a:solidFill>
              <a:schemeClr val="bg1"/>
            </a:solidFill>
            <a:latin typeface="Arial Black" panose="020B0A04020102020204" pitchFamily="34" charset="0"/>
          </a:endParaRPr>
        </a:p>
      </dgm:t>
    </dgm:pt>
    <dgm:pt modelId="{543EA637-4819-44BF-AA5E-152AAE463017}" type="parTrans" cxnId="{AD5D247E-DFCE-42D3-AA05-C82AAB034CF1}">
      <dgm:prSet/>
      <dgm:spPr/>
      <dgm:t>
        <a:bodyPr/>
        <a:lstStyle/>
        <a:p>
          <a:endParaRPr lang="en-US"/>
        </a:p>
      </dgm:t>
    </dgm:pt>
    <dgm:pt modelId="{C0AADB85-B594-4BD5-BFC0-585E4881EE58}" type="sibTrans" cxnId="{AD5D247E-DFCE-42D3-AA05-C82AAB034CF1}">
      <dgm:prSet/>
      <dgm:spPr/>
      <dgm:t>
        <a:bodyPr/>
        <a:lstStyle/>
        <a:p>
          <a:endParaRPr lang="en-US"/>
        </a:p>
      </dgm:t>
    </dgm:pt>
    <dgm:pt modelId="{D59EDCAD-9BAD-47FB-B816-752EB21D932E}" type="pres">
      <dgm:prSet presAssocID="{81AE3F2A-578C-445F-9431-F46BB6D2C05D}" presName="Name0" presStyleCnt="0">
        <dgm:presLayoutVars>
          <dgm:chMax val="7"/>
          <dgm:dir/>
          <dgm:resizeHandles val="exact"/>
        </dgm:presLayoutVars>
      </dgm:prSet>
      <dgm:spPr/>
    </dgm:pt>
    <dgm:pt modelId="{3E94D72E-12DE-4B8E-BD66-ADC9C758725B}" type="pres">
      <dgm:prSet presAssocID="{81AE3F2A-578C-445F-9431-F46BB6D2C05D}" presName="ellipse1" presStyleLbl="vennNode1" presStyleIdx="0" presStyleCnt="2" custScaleX="152021" custScaleY="138022" custLinFactNeighborX="-15141" custLinFactNeighborY="9841">
        <dgm:presLayoutVars>
          <dgm:bulletEnabled val="1"/>
        </dgm:presLayoutVars>
      </dgm:prSet>
      <dgm:spPr/>
    </dgm:pt>
    <dgm:pt modelId="{C8933761-376E-4836-AAB6-BC8D7E387778}" type="pres">
      <dgm:prSet presAssocID="{81AE3F2A-578C-445F-9431-F46BB6D2C05D}" presName="ellipse2" presStyleLbl="vennNode1" presStyleIdx="1" presStyleCnt="2" custScaleX="150438" custScaleY="140273" custLinFactNeighborX="53980" custLinFactNeighborY="-46372">
        <dgm:presLayoutVars>
          <dgm:bulletEnabled val="1"/>
        </dgm:presLayoutVars>
      </dgm:prSet>
      <dgm:spPr/>
    </dgm:pt>
  </dgm:ptLst>
  <dgm:cxnLst>
    <dgm:cxn modelId="{33E63A01-41E6-4FB9-AE44-8B5CFED59537}" type="presOf" srcId="{FDE56193-1CB5-4BC4-B7B9-6D5941A6BDF6}" destId="{C8933761-376E-4836-AAB6-BC8D7E387778}" srcOrd="0" destOrd="0" presId="urn:microsoft.com/office/officeart/2005/8/layout/rings+Icon"/>
    <dgm:cxn modelId="{AD5D247E-DFCE-42D3-AA05-C82AAB034CF1}" srcId="{81AE3F2A-578C-445F-9431-F46BB6D2C05D}" destId="{FDE56193-1CB5-4BC4-B7B9-6D5941A6BDF6}" srcOrd="1" destOrd="0" parTransId="{543EA637-4819-44BF-AA5E-152AAE463017}" sibTransId="{C0AADB85-B594-4BD5-BFC0-585E4881EE58}"/>
    <dgm:cxn modelId="{167401CA-D060-43BA-8A65-DD5A721DD152}" srcId="{81AE3F2A-578C-445F-9431-F46BB6D2C05D}" destId="{C12CF065-F891-4157-8B33-2DF6DC2F9EE2}" srcOrd="0" destOrd="0" parTransId="{2E9F7452-73A7-46E7-BE6C-11110611BC02}" sibTransId="{4F1483DD-DF37-4020-87DE-B56579F7FAAA}"/>
    <dgm:cxn modelId="{84DB28D4-FD10-4240-BF74-5A798E5C0B5D}" type="presOf" srcId="{C12CF065-F891-4157-8B33-2DF6DC2F9EE2}" destId="{3E94D72E-12DE-4B8E-BD66-ADC9C758725B}" srcOrd="0" destOrd="0" presId="urn:microsoft.com/office/officeart/2005/8/layout/rings+Icon"/>
    <dgm:cxn modelId="{1028D0D7-2EBD-4C91-9285-FB56BDF4B5DB}" type="presOf" srcId="{81AE3F2A-578C-445F-9431-F46BB6D2C05D}" destId="{D59EDCAD-9BAD-47FB-B816-752EB21D932E}" srcOrd="0" destOrd="0" presId="urn:microsoft.com/office/officeart/2005/8/layout/rings+Icon"/>
    <dgm:cxn modelId="{1762B5E4-1003-4D29-9346-2ACEFFFF0E05}" type="presParOf" srcId="{D59EDCAD-9BAD-47FB-B816-752EB21D932E}" destId="{3E94D72E-12DE-4B8E-BD66-ADC9C758725B}" srcOrd="0" destOrd="0" presId="urn:microsoft.com/office/officeart/2005/8/layout/rings+Icon"/>
    <dgm:cxn modelId="{61E25633-3A10-4999-9CD8-FDD446E7BD37}" type="presParOf" srcId="{D59EDCAD-9BAD-47FB-B816-752EB21D932E}" destId="{C8933761-376E-4836-AAB6-BC8D7E387778}" srcOrd="1"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65F67-30A9-4005-BAAF-4B1E8CFA85E0}">
      <dsp:nvSpPr>
        <dsp:cNvPr id="0" name=""/>
        <dsp:cNvSpPr/>
      </dsp:nvSpPr>
      <dsp:spPr>
        <a:xfrm>
          <a:off x="0" y="0"/>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F5023F-0A69-4EBB-961C-C8A051A47BCA}">
      <dsp:nvSpPr>
        <dsp:cNvPr id="0" name=""/>
        <dsp:cNvSpPr/>
      </dsp:nvSpPr>
      <dsp:spPr>
        <a:xfrm>
          <a:off x="0" y="0"/>
          <a:ext cx="6192319"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r-Latn-RS" sz="3300" kern="1200"/>
            <a:t>COVID- kako se suočiti sa promenama koje je doneo?</a:t>
          </a:r>
          <a:endParaRPr lang="en-US" sz="3300" kern="1200"/>
        </a:p>
      </dsp:txBody>
      <dsp:txXfrm>
        <a:off x="0" y="0"/>
        <a:ext cx="6192319" cy="1181568"/>
      </dsp:txXfrm>
    </dsp:sp>
    <dsp:sp modelId="{033BA9D8-CF3B-4DB1-B257-3B0F21B75A83}">
      <dsp:nvSpPr>
        <dsp:cNvPr id="0" name=""/>
        <dsp:cNvSpPr/>
      </dsp:nvSpPr>
      <dsp:spPr>
        <a:xfrm>
          <a:off x="0" y="1181568"/>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038436-4BA2-4F18-9602-E115E1B8730E}">
      <dsp:nvSpPr>
        <dsp:cNvPr id="0" name=""/>
        <dsp:cNvSpPr/>
      </dsp:nvSpPr>
      <dsp:spPr>
        <a:xfrm>
          <a:off x="0" y="1181568"/>
          <a:ext cx="6192319"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r-Latn-RS" sz="3300" kern="1200"/>
            <a:t>Kako opstati i uspeti na tržištu u vreme konstantnih inovacija?</a:t>
          </a:r>
          <a:endParaRPr lang="en-US" sz="3300" kern="1200"/>
        </a:p>
      </dsp:txBody>
      <dsp:txXfrm>
        <a:off x="0" y="1181568"/>
        <a:ext cx="6192319" cy="1181568"/>
      </dsp:txXfrm>
    </dsp:sp>
    <dsp:sp modelId="{28E950CE-E507-4B5B-A1E2-7382E9F33C8D}">
      <dsp:nvSpPr>
        <dsp:cNvPr id="0" name=""/>
        <dsp:cNvSpPr/>
      </dsp:nvSpPr>
      <dsp:spPr>
        <a:xfrm>
          <a:off x="0" y="2363137"/>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5FEFD4C-D39E-412A-9852-AA26AB8E0FAA}">
      <dsp:nvSpPr>
        <dsp:cNvPr id="0" name=""/>
        <dsp:cNvSpPr/>
      </dsp:nvSpPr>
      <dsp:spPr>
        <a:xfrm>
          <a:off x="0" y="2363137"/>
          <a:ext cx="6192319"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r-Latn-RS" sz="3300" kern="1200" dirty="0"/>
            <a:t>Kako doneti ispravne odluke?</a:t>
          </a:r>
          <a:endParaRPr lang="en-US" sz="3300" kern="1200" dirty="0"/>
        </a:p>
      </dsp:txBody>
      <dsp:txXfrm>
        <a:off x="0" y="2363137"/>
        <a:ext cx="6192319" cy="1181568"/>
      </dsp:txXfrm>
    </dsp:sp>
    <dsp:sp modelId="{064F9810-B783-4CA2-8983-A82F0AB18AB2}">
      <dsp:nvSpPr>
        <dsp:cNvPr id="0" name=""/>
        <dsp:cNvSpPr/>
      </dsp:nvSpPr>
      <dsp:spPr>
        <a:xfrm>
          <a:off x="0" y="3544706"/>
          <a:ext cx="619231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9A3F4B-CD5E-4EC2-AB86-A24A2C534CA6}">
      <dsp:nvSpPr>
        <dsp:cNvPr id="0" name=""/>
        <dsp:cNvSpPr/>
      </dsp:nvSpPr>
      <dsp:spPr>
        <a:xfrm>
          <a:off x="0" y="3544706"/>
          <a:ext cx="6192319" cy="1181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sr-Latn-RS" sz="3300" kern="1200"/>
            <a:t>Zašto su kvalitetni podaci bitni i kako doći do njih?  </a:t>
          </a:r>
          <a:endParaRPr lang="en-US" sz="3300" kern="1200"/>
        </a:p>
      </dsp:txBody>
      <dsp:txXfrm>
        <a:off x="0" y="3544706"/>
        <a:ext cx="6192319" cy="1181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4D72E-12DE-4B8E-BD66-ADC9C758725B}">
      <dsp:nvSpPr>
        <dsp:cNvPr id="0" name=""/>
        <dsp:cNvSpPr/>
      </dsp:nvSpPr>
      <dsp:spPr>
        <a:xfrm>
          <a:off x="3249389" y="-319665"/>
          <a:ext cx="4992678" cy="4533242"/>
        </a:xfrm>
        <a:prstGeom prst="ellipse">
          <a:avLst/>
        </a:prstGeom>
        <a:solidFill>
          <a:srgbClr val="B92525"/>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endParaRPr lang="en-US" sz="3600" kern="1200" dirty="0">
            <a:solidFill>
              <a:schemeClr val="bg1"/>
            </a:solidFill>
            <a:latin typeface="Arial Black" panose="020B0A04020102020204" pitchFamily="34" charset="0"/>
          </a:endParaRPr>
        </a:p>
      </dsp:txBody>
      <dsp:txXfrm>
        <a:off x="3980550" y="344213"/>
        <a:ext cx="3530356" cy="3205486"/>
      </dsp:txXfrm>
    </dsp:sp>
    <dsp:sp modelId="{C8933761-376E-4836-AAB6-BC8D7E387778}">
      <dsp:nvSpPr>
        <dsp:cNvPr id="0" name=""/>
        <dsp:cNvSpPr/>
      </dsp:nvSpPr>
      <dsp:spPr>
        <a:xfrm>
          <a:off x="7235812" y="0"/>
          <a:ext cx="4940689" cy="4607174"/>
        </a:xfrm>
        <a:prstGeom prst="ellipse">
          <a:avLst/>
        </a:prstGeom>
        <a:solidFill>
          <a:srgbClr val="B92525"/>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solidFill>
              <a:schemeClr val="bg1"/>
            </a:solidFill>
            <a:latin typeface="Arial Black" panose="020B0A04020102020204" pitchFamily="34" charset="0"/>
          </a:endParaRPr>
        </a:p>
      </dsp:txBody>
      <dsp:txXfrm>
        <a:off x="7959359" y="674705"/>
        <a:ext cx="3493595" cy="32577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77DAA-F75E-4473-B823-D000468392ED}"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A1C57-EBED-4051-84E7-5C62448D3CFB}" type="slidenum">
              <a:rPr lang="en-US" smtClean="0"/>
              <a:t>‹#›</a:t>
            </a:fld>
            <a:endParaRPr lang="en-US"/>
          </a:p>
        </p:txBody>
      </p:sp>
    </p:spTree>
    <p:extLst>
      <p:ext uri="{BB962C8B-B14F-4D97-AF65-F5344CB8AC3E}">
        <p14:creationId xmlns:p14="http://schemas.microsoft.com/office/powerpoint/2010/main" val="373314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The importance of data necessity for analysis almost instantly, is increasing in the companies day by day. Real-time monitoring of all the production areas allows reducing production costs on account of shorter production time and having more accurate and reliable information from the shop floor. This way, the quick decision making results in faster detection of bottlenecks and increase in equipment availability, less waste, assisted </a:t>
            </a:r>
            <a:r>
              <a:rPr lang="en-US" sz="1200" kern="1200" dirty="0">
                <a:solidFill>
                  <a:schemeClr val="tx1"/>
                </a:solidFill>
                <a:effectLst/>
                <a:latin typeface="+mn-lt"/>
                <a:ea typeface="+mn-ea"/>
                <a:cs typeface="+mn-cs"/>
              </a:rPr>
              <a:t>calculation of industrial costs, </a:t>
            </a:r>
            <a:r>
              <a:rPr lang="en-US" sz="1200" kern="1200" baseline="0" dirty="0">
                <a:solidFill>
                  <a:schemeClr val="tx1"/>
                </a:solidFill>
                <a:effectLst/>
                <a:latin typeface="+mn-lt"/>
                <a:ea typeface="+mn-ea"/>
                <a:cs typeface="+mn-cs"/>
              </a:rPr>
              <a:t>overall improvement of industrial productivity and in itself – an improved customer service.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The Industry 4.0 paradigm implies massive amounts of data flowing bottom-up, with the data being produced at the equipment level and flowing up to the higher levels of the organization. The production and communication of data at the equipment level needs an array of sensors and networked devices. IOT is fundamental for the comprehensive digitization of processes.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Let us move to the particular digital transformation solutions provided by us.</a:t>
            </a:r>
          </a:p>
        </p:txBody>
      </p:sp>
      <p:sp>
        <p:nvSpPr>
          <p:cNvPr id="4" name="Slide Number Placeholder 3"/>
          <p:cNvSpPr>
            <a:spLocks noGrp="1"/>
          </p:cNvSpPr>
          <p:nvPr>
            <p:ph type="sldNum" sz="quarter" idx="10"/>
          </p:nvPr>
        </p:nvSpPr>
        <p:spPr/>
        <p:txBody>
          <a:bodyPr/>
          <a:lstStyle/>
          <a:p>
            <a:fld id="{5A01C38D-F26D-4167-83EF-8774BC62D548}" type="slidenum">
              <a:rPr lang="en-US" smtClean="0"/>
              <a:t>4</a:t>
            </a:fld>
            <a:endParaRPr lang="en-US"/>
          </a:p>
        </p:txBody>
      </p:sp>
    </p:spTree>
    <p:extLst>
      <p:ext uri="{BB962C8B-B14F-4D97-AF65-F5344CB8AC3E}">
        <p14:creationId xmlns:p14="http://schemas.microsoft.com/office/powerpoint/2010/main" val="49564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5220a9ea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55220a9ea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sz="1100" b="0" i="0" u="none" strike="noStrike" cap="none">
                <a:solidFill>
                  <a:srgbClr val="000000"/>
                </a:solidFill>
                <a:effectLst/>
                <a:latin typeface="Arial"/>
                <a:ea typeface="Arial"/>
                <a:cs typeface="Arial"/>
                <a:sym typeface="Arial"/>
              </a:rPr>
              <a:t>Kako se razvija znanje? Stopnje tehnološke zrelosti je uvedla NASA, povzela jih je Evropska komisija, govorijo pa o napredku znanja, ki ga univerze ustvarjajo s članki, gospodarstvo pa absorbira v produktih in storitvah. Vmes je dolina smrti, ki jo bomo pojasnili v prvem delu.</a:t>
            </a:r>
            <a:endParaRPr/>
          </a:p>
        </p:txBody>
      </p:sp>
      <p:sp>
        <p:nvSpPr>
          <p:cNvPr id="134" name="Google Shape;134;g55220a9ea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0530db8e4_2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50530db8e4_2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l-SI" sz="1100" b="0" i="0" u="none" strike="noStrike" cap="none">
                <a:solidFill>
                  <a:srgbClr val="000000"/>
                </a:solidFill>
                <a:effectLst/>
                <a:latin typeface="Arial"/>
                <a:ea typeface="Arial"/>
                <a:cs typeface="Arial"/>
                <a:sym typeface="Arial"/>
              </a:rPr>
              <a:t>Tako vidimo štiri strategije, ki pojasnijo dolino smrti: zajčka, ki razumeta dejanski svet, lahko inovirata, a zajčka, ki razumeta koristnost dejanskega sveta ali njune inovacije, ju vedno izpodrineta.</a:t>
            </a:r>
            <a:endParaRPr/>
          </a:p>
        </p:txBody>
      </p:sp>
      <p:sp>
        <p:nvSpPr>
          <p:cNvPr id="186" name="Google Shape;186;g50530db8e4_2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E090-33A6-4BCA-B833-35A1A5DFB1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9ACCE5-A90B-4A7B-BCB3-A6D6C0B906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C0AA4-326D-4075-A400-50BEE095E1A5}"/>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5" name="Footer Placeholder 4">
            <a:extLst>
              <a:ext uri="{FF2B5EF4-FFF2-40B4-BE49-F238E27FC236}">
                <a16:creationId xmlns:a16="http://schemas.microsoft.com/office/drawing/2014/main" id="{1086313A-0631-483A-B837-C1D21EFFF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F8E6B-081C-48C2-9673-C7ADC7E558D5}"/>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4064236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0DF0-4EE0-4734-896F-1FAA9E04AD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8C4AF5-09A7-4AA5-90DE-D3CA802EF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86143-D99A-4DD1-A6F8-4A2BE6E28CE6}"/>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5" name="Footer Placeholder 4">
            <a:extLst>
              <a:ext uri="{FF2B5EF4-FFF2-40B4-BE49-F238E27FC236}">
                <a16:creationId xmlns:a16="http://schemas.microsoft.com/office/drawing/2014/main" id="{0497B0A4-513C-491C-90C3-14773F20E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84518-1103-41E9-865C-29F1BB72B854}"/>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141670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2F3661-ACF5-4C6D-953B-0BD8E85548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580AC2-7494-4343-8609-8BA562217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70F516-65F2-4799-B28E-E2E3DFFE019B}"/>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5" name="Footer Placeholder 4">
            <a:extLst>
              <a:ext uri="{FF2B5EF4-FFF2-40B4-BE49-F238E27FC236}">
                <a16:creationId xmlns:a16="http://schemas.microsoft.com/office/drawing/2014/main" id="{33C8CF5A-7DDD-44BA-B905-A1C7BC1EA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E25BA-F356-43A2-A216-F68009B18A34}"/>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17905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A8D04-A2B8-40C7-85FF-C911CEE8C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79EB2-2D47-4D11-8B11-C66540AF6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2DAA3-4526-4FCC-AFF8-42E77E52D5D0}"/>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5" name="Footer Placeholder 4">
            <a:extLst>
              <a:ext uri="{FF2B5EF4-FFF2-40B4-BE49-F238E27FC236}">
                <a16:creationId xmlns:a16="http://schemas.microsoft.com/office/drawing/2014/main" id="{961BADA8-3A1E-444F-B111-1C779A767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D5BE3-5F19-4AAB-AC23-0601E6E4892F}"/>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408690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A6AD5-8297-41BC-9BC4-E84CE570B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286FD1-6F5C-4C44-917E-D7E6A98661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106EFA-437D-46E1-97B0-D81BA687451A}"/>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5" name="Footer Placeholder 4">
            <a:extLst>
              <a:ext uri="{FF2B5EF4-FFF2-40B4-BE49-F238E27FC236}">
                <a16:creationId xmlns:a16="http://schemas.microsoft.com/office/drawing/2014/main" id="{F5982885-8839-4DB1-886C-CF99A5388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73CF8-7646-4E29-B5A4-791B8379CBD7}"/>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324097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55EA-4ACD-448D-BA4C-CB902CB87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5C8DB-0308-4AD0-A6FA-4D4C0A43E2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727849-EB1C-422D-9C53-C92EA23E06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5A99B-9C26-4E93-ACDE-9B9EBEC9B2AD}"/>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6" name="Footer Placeholder 5">
            <a:extLst>
              <a:ext uri="{FF2B5EF4-FFF2-40B4-BE49-F238E27FC236}">
                <a16:creationId xmlns:a16="http://schemas.microsoft.com/office/drawing/2014/main" id="{5B9EDF94-C5DC-48F9-BCE3-6257E8F2CE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CCE04-3472-4331-9548-DF3C2BA6A1AD}"/>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226970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F1C9-B9AA-4998-9C8B-507A618BBC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70E6FD-7648-4A77-AE97-B9C9E4B9C2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F4B61-910A-446D-805C-18E0373C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2E0572-B5FF-4802-9D30-BB8E4B779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6A387B-780F-4351-B29B-6CD44A3E91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8F1DC8-848E-419D-939F-60C32C0954B5}"/>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8" name="Footer Placeholder 7">
            <a:extLst>
              <a:ext uri="{FF2B5EF4-FFF2-40B4-BE49-F238E27FC236}">
                <a16:creationId xmlns:a16="http://schemas.microsoft.com/office/drawing/2014/main" id="{AF3EEF85-0F13-4046-AF68-ABC77FC623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959C1F-14A8-482E-BE16-8A33D30C405E}"/>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145013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0AFC-73DF-4DF6-877A-478782E894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F1B23D-093F-443E-8C48-31796BB5936E}"/>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4" name="Footer Placeholder 3">
            <a:extLst>
              <a:ext uri="{FF2B5EF4-FFF2-40B4-BE49-F238E27FC236}">
                <a16:creationId xmlns:a16="http://schemas.microsoft.com/office/drawing/2014/main" id="{D5C906E5-DDF0-4146-8D1B-8D8A62016D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7B2827-0D18-4F94-A913-377B1933AA97}"/>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280486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1D8A52-3878-47E0-A426-D45CB5CB6D07}"/>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3" name="Footer Placeholder 2">
            <a:extLst>
              <a:ext uri="{FF2B5EF4-FFF2-40B4-BE49-F238E27FC236}">
                <a16:creationId xmlns:a16="http://schemas.microsoft.com/office/drawing/2014/main" id="{E89C60E3-82C0-4F0E-B19B-FBE47AF41A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FD568D-C037-4B22-89CA-CB92D7A27100}"/>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3509963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1C81-6720-443E-8296-FB2142743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AED06-CC6B-40D0-9686-4CD222079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1BF811-C5B3-4C09-8CE0-CCF4D62F1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315DAB-A58D-49CA-AA75-4C04A0C90D73}"/>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6" name="Footer Placeholder 5">
            <a:extLst>
              <a:ext uri="{FF2B5EF4-FFF2-40B4-BE49-F238E27FC236}">
                <a16:creationId xmlns:a16="http://schemas.microsoft.com/office/drawing/2014/main" id="{F4D8D10D-8AAF-473A-BCF0-31192D72B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FEC287-EEDF-4D3A-BEFF-59D65365AC4A}"/>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275423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2B74-744D-45F0-83F2-67400871C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83333C-1244-40C1-BA3D-4057F5625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10393B-034B-4A29-A681-68F1ECBF0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F30CD-FBFB-4D64-907D-F089AEAD0B77}"/>
              </a:ext>
            </a:extLst>
          </p:cNvPr>
          <p:cNvSpPr>
            <a:spLocks noGrp="1"/>
          </p:cNvSpPr>
          <p:nvPr>
            <p:ph type="dt" sz="half" idx="10"/>
          </p:nvPr>
        </p:nvSpPr>
        <p:spPr/>
        <p:txBody>
          <a:bodyPr/>
          <a:lstStyle/>
          <a:p>
            <a:fld id="{B97331E6-D7A2-4B69-96BB-BF868ADFE42F}" type="datetimeFigureOut">
              <a:rPr lang="en-US" smtClean="0"/>
              <a:t>10/25/2021</a:t>
            </a:fld>
            <a:endParaRPr lang="en-US"/>
          </a:p>
        </p:txBody>
      </p:sp>
      <p:sp>
        <p:nvSpPr>
          <p:cNvPr id="6" name="Footer Placeholder 5">
            <a:extLst>
              <a:ext uri="{FF2B5EF4-FFF2-40B4-BE49-F238E27FC236}">
                <a16:creationId xmlns:a16="http://schemas.microsoft.com/office/drawing/2014/main" id="{90D50A1F-581C-49BB-9840-48E601573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1C3CD-7560-4FA1-961E-02E92C3DE9CC}"/>
              </a:ext>
            </a:extLst>
          </p:cNvPr>
          <p:cNvSpPr>
            <a:spLocks noGrp="1"/>
          </p:cNvSpPr>
          <p:nvPr>
            <p:ph type="sldNum" sz="quarter" idx="12"/>
          </p:nvPr>
        </p:nvSpPr>
        <p:spPr/>
        <p:txBody>
          <a:bodyPr/>
          <a:lstStyle/>
          <a:p>
            <a:fld id="{2B5F8D75-3C60-49FD-AF23-5CA5AC7B514C}" type="slidenum">
              <a:rPr lang="en-US" smtClean="0"/>
              <a:t>‹#›</a:t>
            </a:fld>
            <a:endParaRPr lang="en-US"/>
          </a:p>
        </p:txBody>
      </p:sp>
    </p:spTree>
    <p:extLst>
      <p:ext uri="{BB962C8B-B14F-4D97-AF65-F5344CB8AC3E}">
        <p14:creationId xmlns:p14="http://schemas.microsoft.com/office/powerpoint/2010/main" val="334099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410BC-D8F7-4CC3-AB2C-8595401EE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5002B4-1609-480D-923A-0980CFF1C4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CB8C0-FFB2-4E0F-A4E4-06BF10845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331E6-D7A2-4B69-96BB-BF868ADFE42F}" type="datetimeFigureOut">
              <a:rPr lang="en-US" smtClean="0"/>
              <a:t>10/25/2021</a:t>
            </a:fld>
            <a:endParaRPr lang="en-US"/>
          </a:p>
        </p:txBody>
      </p:sp>
      <p:sp>
        <p:nvSpPr>
          <p:cNvPr id="5" name="Footer Placeholder 4">
            <a:extLst>
              <a:ext uri="{FF2B5EF4-FFF2-40B4-BE49-F238E27FC236}">
                <a16:creationId xmlns:a16="http://schemas.microsoft.com/office/drawing/2014/main" id="{889C3DE9-C0A6-4A12-839C-5E49458B2B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259286-1DBE-4203-B209-DFB2B0BB6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F8D75-3C60-49FD-AF23-5CA5AC7B514C}" type="slidenum">
              <a:rPr lang="en-US" smtClean="0"/>
              <a:t>‹#›</a:t>
            </a:fld>
            <a:endParaRPr lang="en-US"/>
          </a:p>
        </p:txBody>
      </p:sp>
    </p:spTree>
    <p:extLst>
      <p:ext uri="{BB962C8B-B14F-4D97-AF65-F5344CB8AC3E}">
        <p14:creationId xmlns:p14="http://schemas.microsoft.com/office/powerpoint/2010/main" val="69917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01gov.com/digital-government-humans-before-technolog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eoplemattersglobal.com/news/trends/industry-40-is-not-simply-about-tech-sg-minister-for-trade-19582" TargetMode="External"/><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www.openforumeurope.org/event/public-sector-digital-transformation-tallinn-declaration-borderless-government/" TargetMode="External"/><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hyperlink" Target="https://creativecommons.org/licenses/by-sa/3.0/" TargetMode="Externa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hyperlink" Target="https://www.spotlightmetal.com/the-dos-and-donts-on-the-way-to-industry-40-a-808502/"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3.png"/><Relationship Id="rId4" Type="http://schemas.openxmlformats.org/officeDocument/2006/relationships/hyperlink" Target="http://openforumeurope.org/event/one-year-after-the-tallinn-declaration-taking-stock-of-progress-and-areas-to-accelerate/" TargetMode="Externa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14EF093B-7069-455D-95F9-E385C0A32CC6}"/>
              </a:ext>
            </a:extLst>
          </p:cNvPr>
          <p:cNvPicPr>
            <a:picLocks noChangeAspect="1"/>
          </p:cNvPicPr>
          <p:nvPr/>
        </p:nvPicPr>
        <p:blipFill>
          <a:blip r:embed="rId2">
            <a:duotone>
              <a:schemeClr val="bg2">
                <a:shade val="45000"/>
                <a:satMod val="135000"/>
              </a:schemeClr>
              <a:prstClr val="white"/>
            </a:duotone>
            <a:alphaModFix/>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5F6C1CB-54F1-41F9-AFB9-7DF48F627925}"/>
              </a:ext>
            </a:extLst>
          </p:cNvPr>
          <p:cNvSpPr/>
          <p:nvPr/>
        </p:nvSpPr>
        <p:spPr>
          <a:xfrm>
            <a:off x="0" y="1524000"/>
            <a:ext cx="12192000" cy="2266950"/>
          </a:xfrm>
          <a:prstGeom prst="rect">
            <a:avLst/>
          </a:prstGeom>
          <a:solidFill>
            <a:srgbClr val="B925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78AAB-5FF7-4530-AD70-291358B9826B}"/>
              </a:ext>
            </a:extLst>
          </p:cNvPr>
          <p:cNvSpPr>
            <a:spLocks noGrp="1"/>
          </p:cNvSpPr>
          <p:nvPr>
            <p:ph type="ctrTitle"/>
          </p:nvPr>
        </p:nvSpPr>
        <p:spPr/>
        <p:txBody>
          <a:bodyPr/>
          <a:lstStyle/>
          <a:p>
            <a:r>
              <a:rPr lang="en-US" dirty="0" err="1">
                <a:solidFill>
                  <a:schemeClr val="bg1"/>
                </a:solidFill>
                <a:latin typeface="Arial Black" panose="020B0A04020102020204" pitchFamily="34" charset="0"/>
                <a:cs typeface="Aharoni" panose="02010803020104030203" pitchFamily="2" charset="-79"/>
              </a:rPr>
              <a:t>Digitalna</a:t>
            </a:r>
            <a:r>
              <a:rPr lang="en-US" dirty="0">
                <a:latin typeface="Arial Black" panose="020B0A04020102020204" pitchFamily="34" charset="0"/>
                <a:cs typeface="Aharoni" panose="02010803020104030203" pitchFamily="2" charset="-79"/>
              </a:rPr>
              <a:t> </a:t>
            </a:r>
            <a:r>
              <a:rPr lang="en-US" dirty="0" err="1">
                <a:solidFill>
                  <a:schemeClr val="bg1"/>
                </a:solidFill>
                <a:latin typeface="Arial Black" panose="020B0A04020102020204" pitchFamily="34" charset="0"/>
                <a:cs typeface="Aharoni" panose="02010803020104030203" pitchFamily="2" charset="-79"/>
              </a:rPr>
              <a:t>transformacija</a:t>
            </a:r>
            <a:endParaRPr lang="en-US" dirty="0">
              <a:solidFill>
                <a:schemeClr val="bg1"/>
              </a:solidFill>
              <a:latin typeface="Arial Black" panose="020B0A04020102020204" pitchFamily="34" charset="0"/>
              <a:cs typeface="Aharoni" panose="02010803020104030203" pitchFamily="2" charset="-79"/>
            </a:endParaRPr>
          </a:p>
        </p:txBody>
      </p:sp>
      <p:sp>
        <p:nvSpPr>
          <p:cNvPr id="16" name="Rectangle 15">
            <a:extLst>
              <a:ext uri="{FF2B5EF4-FFF2-40B4-BE49-F238E27FC236}">
                <a16:creationId xmlns:a16="http://schemas.microsoft.com/office/drawing/2014/main" id="{48C40F16-388D-4FBB-9714-7A16E0B8A16F}"/>
              </a:ext>
            </a:extLst>
          </p:cNvPr>
          <p:cNvSpPr/>
          <p:nvPr/>
        </p:nvSpPr>
        <p:spPr>
          <a:xfrm>
            <a:off x="0" y="4030980"/>
            <a:ext cx="12192000" cy="67500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AF81AD7-4FC6-4F69-908B-EF1A505EE179}"/>
              </a:ext>
            </a:extLst>
          </p:cNvPr>
          <p:cNvSpPr>
            <a:spLocks noGrp="1"/>
          </p:cNvSpPr>
          <p:nvPr>
            <p:ph type="subTitle" idx="1"/>
          </p:nvPr>
        </p:nvSpPr>
        <p:spPr>
          <a:xfrm>
            <a:off x="1524000" y="4079875"/>
            <a:ext cx="9144000" cy="1655762"/>
          </a:xfrm>
        </p:spPr>
        <p:txBody>
          <a:bodyPr>
            <a:normAutofit/>
          </a:bodyPr>
          <a:lstStyle/>
          <a:p>
            <a:r>
              <a:rPr lang="sr-Latn-RS" sz="3200" b="1" dirty="0">
                <a:solidFill>
                  <a:schemeClr val="bg1"/>
                </a:solidFill>
                <a:latin typeface="Arial Black" panose="020B0A04020102020204" pitchFamily="34" charset="0"/>
                <a:cs typeface="Arial" panose="020B0604020202020204" pitchFamily="34" charset="0"/>
              </a:rPr>
              <a:t>Zašto i dalje ostaje na papiru? </a:t>
            </a:r>
            <a:endParaRPr lang="en-US" sz="3200" b="1" dirty="0">
              <a:solidFill>
                <a:schemeClr val="bg1"/>
              </a:solidFill>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AF63D47-044F-46AC-A5A0-720E9F3905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0570" y="6187440"/>
            <a:ext cx="1790700" cy="457200"/>
          </a:xfrm>
          <a:prstGeom prst="rect">
            <a:avLst/>
          </a:prstGeom>
        </p:spPr>
      </p:pic>
    </p:spTree>
    <p:extLst>
      <p:ext uri="{BB962C8B-B14F-4D97-AF65-F5344CB8AC3E}">
        <p14:creationId xmlns:p14="http://schemas.microsoft.com/office/powerpoint/2010/main" val="2781427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F993B0D3-F67B-4BA5-8546-6DA9BBC6445C}"/>
              </a:ext>
            </a:extLst>
          </p:cNvPr>
          <p:cNvPicPr>
            <a:picLocks noChangeAspect="1"/>
          </p:cNvPicPr>
          <p:nvPr/>
        </p:nvPicPr>
        <p:blipFill>
          <a:blip r:embed="rId2">
            <a:grayscl/>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4F8667C-ED19-4E98-B42F-C9B4C743DF94}"/>
              </a:ext>
            </a:extLst>
          </p:cNvPr>
          <p:cNvSpPr/>
          <p:nvPr/>
        </p:nvSpPr>
        <p:spPr>
          <a:xfrm>
            <a:off x="0" y="2205990"/>
            <a:ext cx="12192000" cy="1655762"/>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FD414E-EFCF-4888-99B1-A5926444939A}"/>
              </a:ext>
            </a:extLst>
          </p:cNvPr>
          <p:cNvSpPr>
            <a:spLocks noGrp="1"/>
          </p:cNvSpPr>
          <p:nvPr>
            <p:ph type="ctrTitle"/>
          </p:nvPr>
        </p:nvSpPr>
        <p:spPr/>
        <p:txBody>
          <a:bodyPr/>
          <a:lstStyle/>
          <a:p>
            <a:r>
              <a:rPr lang="sr-Latn-RS" dirty="0">
                <a:solidFill>
                  <a:schemeClr val="bg1"/>
                </a:solidFill>
                <a:latin typeface="Arial Black" panose="020B0A04020102020204" pitchFamily="34" charset="0"/>
              </a:rPr>
              <a:t>Hvala na pažnji !</a:t>
            </a:r>
            <a:endParaRPr lang="en-US" dirty="0">
              <a:solidFill>
                <a:schemeClr val="bg1"/>
              </a:solidFill>
              <a:latin typeface="Arial Black" panose="020B0A04020102020204" pitchFamily="34" charset="0"/>
            </a:endParaRPr>
          </a:p>
        </p:txBody>
      </p:sp>
      <p:pic>
        <p:nvPicPr>
          <p:cNvPr id="5" name="Picture 4">
            <a:extLst>
              <a:ext uri="{FF2B5EF4-FFF2-40B4-BE49-F238E27FC236}">
                <a16:creationId xmlns:a16="http://schemas.microsoft.com/office/drawing/2014/main" id="{AFCA2A70-D64C-48E4-8454-3BF03AC2EE00}"/>
              </a:ext>
            </a:extLst>
          </p:cNvPr>
          <p:cNvPicPr>
            <a:picLocks noChangeAspect="1"/>
          </p:cNvPicPr>
          <p:nvPr/>
        </p:nvPicPr>
        <p:blipFill>
          <a:blip r:embed="rId4"/>
          <a:stretch>
            <a:fillRect/>
          </a:stretch>
        </p:blipFill>
        <p:spPr>
          <a:xfrm>
            <a:off x="10077372" y="6149320"/>
            <a:ext cx="1798476" cy="457240"/>
          </a:xfrm>
          <a:prstGeom prst="rect">
            <a:avLst/>
          </a:prstGeom>
        </p:spPr>
      </p:pic>
    </p:spTree>
    <p:extLst>
      <p:ext uri="{BB962C8B-B14F-4D97-AF65-F5344CB8AC3E}">
        <p14:creationId xmlns:p14="http://schemas.microsoft.com/office/powerpoint/2010/main" val="214750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78465FEE-BC57-4A55-8E3C-C0F92A4F5C71}"/>
              </a:ext>
            </a:extLst>
          </p:cNvPr>
          <p:cNvPicPr>
            <a:picLocks noChangeAspect="1"/>
          </p:cNvPicPr>
          <p:nvPr/>
        </p:nvPicPr>
        <p:blipFill rotWithShape="1">
          <a:blip r:embed="rId2">
            <a:duotone>
              <a:prstClr val="black"/>
              <a:prstClr val="white"/>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00"/>
          <a:stretch/>
        </p:blipFill>
        <p:spPr>
          <a:xfrm>
            <a:off x="-1" y="10"/>
            <a:ext cx="12192000" cy="6857990"/>
          </a:xfrm>
          <a:prstGeom prst="rect">
            <a:avLst/>
          </a:prstGeom>
        </p:spPr>
      </p:pic>
      <p:sp>
        <p:nvSpPr>
          <p:cNvPr id="50" name="Rectangle 49">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62D6B22-392B-42F4-9FC3-B56E4AF87044}"/>
              </a:ext>
            </a:extLst>
          </p:cNvPr>
          <p:cNvSpPr/>
          <p:nvPr/>
        </p:nvSpPr>
        <p:spPr>
          <a:xfrm>
            <a:off x="336194" y="320040"/>
            <a:ext cx="4317163" cy="621792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4A816-6D21-4E48-86B1-110049A790B9}"/>
              </a:ext>
            </a:extLst>
          </p:cNvPr>
          <p:cNvSpPr>
            <a:spLocks noGrp="1"/>
          </p:cNvSpPr>
          <p:nvPr>
            <p:ph type="title"/>
          </p:nvPr>
        </p:nvSpPr>
        <p:spPr>
          <a:xfrm>
            <a:off x="14631" y="320040"/>
            <a:ext cx="4551507" cy="5978103"/>
          </a:xfrm>
        </p:spPr>
        <p:txBody>
          <a:bodyPr>
            <a:normAutofit/>
          </a:bodyPr>
          <a:lstStyle/>
          <a:p>
            <a:pPr algn="r"/>
            <a:r>
              <a:rPr lang="sr-Latn-RS" sz="2800" dirty="0">
                <a:solidFill>
                  <a:schemeClr val="bg1"/>
                </a:solidFill>
                <a:latin typeface="Arial Black" panose="020B0A04020102020204" pitchFamily="34" charset="0"/>
              </a:rPr>
              <a:t> </a:t>
            </a:r>
            <a:r>
              <a:rPr lang="sr-Latn-RS" sz="4000" dirty="0">
                <a:solidFill>
                  <a:schemeClr val="bg1"/>
                </a:solidFill>
                <a:latin typeface="Arial Black" panose="020B0A04020102020204" pitchFamily="34" charset="0"/>
              </a:rPr>
              <a:t>Zašto je digitalna transformacija bitna?</a:t>
            </a:r>
            <a:endParaRPr lang="en-US" sz="2800" dirty="0">
              <a:solidFill>
                <a:schemeClr val="bg1"/>
              </a:solidFill>
              <a:latin typeface="Arial Black" panose="020B0A04020102020204" pitchFamily="34" charset="0"/>
            </a:endParaRPr>
          </a:p>
        </p:txBody>
      </p:sp>
      <p:cxnSp>
        <p:nvCxnSpPr>
          <p:cNvPr id="52" name="Straight Connector 5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ED0A8747-0377-4CEF-862B-152DAC039EF6}"/>
              </a:ext>
            </a:extLst>
          </p:cNvPr>
          <p:cNvPicPr>
            <a:picLocks noChangeAspect="1"/>
          </p:cNvPicPr>
          <p:nvPr/>
        </p:nvPicPr>
        <p:blipFill>
          <a:blip r:embed="rId4"/>
          <a:stretch>
            <a:fillRect/>
          </a:stretch>
        </p:blipFill>
        <p:spPr>
          <a:xfrm>
            <a:off x="10165291" y="6298143"/>
            <a:ext cx="1792379" cy="457240"/>
          </a:xfrm>
          <a:prstGeom prst="rect">
            <a:avLst/>
          </a:prstGeom>
        </p:spPr>
      </p:pic>
      <p:graphicFrame>
        <p:nvGraphicFramePr>
          <p:cNvPr id="38" name="Content Placeholder 2">
            <a:extLst>
              <a:ext uri="{FF2B5EF4-FFF2-40B4-BE49-F238E27FC236}">
                <a16:creationId xmlns:a16="http://schemas.microsoft.com/office/drawing/2014/main" id="{A9BD0998-4242-45D0-B3A5-986873D9046A}"/>
              </a:ext>
            </a:extLst>
          </p:cNvPr>
          <p:cNvGraphicFramePr>
            <a:graphicFrameLocks noGrp="1"/>
          </p:cNvGraphicFramePr>
          <p:nvPr>
            <p:ph idx="1"/>
            <p:extLst>
              <p:ext uri="{D42A27DB-BD31-4B8C-83A1-F6EECF244321}">
                <p14:modId xmlns:p14="http://schemas.microsoft.com/office/powerpoint/2010/main" val="792720640"/>
              </p:ext>
            </p:extLst>
          </p:nvPr>
        </p:nvGraphicFramePr>
        <p:xfrm>
          <a:off x="5155379" y="1065862"/>
          <a:ext cx="6192319" cy="4726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996ADFAB-1355-4B01-BD41-04B0DD319510}"/>
              </a:ext>
            </a:extLst>
          </p:cNvPr>
          <p:cNvSpPr txBox="1"/>
          <p:nvPr/>
        </p:nvSpPr>
        <p:spPr>
          <a:xfrm>
            <a:off x="9884957"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openforumeurope.org/event/public-sector-digital-transformation-tallinn-declaration-borderless-governmen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52189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high angle view of a building&#10;&#10;Description automatically generated with low confidence">
            <a:extLst>
              <a:ext uri="{FF2B5EF4-FFF2-40B4-BE49-F238E27FC236}">
                <a16:creationId xmlns:a16="http://schemas.microsoft.com/office/drawing/2014/main" id="{1324A093-6C84-44BE-858F-E8DFE2A90CE7}"/>
              </a:ext>
            </a:extLst>
          </p:cNvPr>
          <p:cNvPicPr>
            <a:picLocks noChangeAspect="1"/>
          </p:cNvPicPr>
          <p:nvPr/>
        </p:nvPicPr>
        <p:blipFill>
          <a:blip r:embed="rId2">
            <a:duotone>
              <a:schemeClr val="accent3">
                <a:shade val="45000"/>
                <a:satMod val="135000"/>
              </a:schemeClr>
              <a:prstClr val="white"/>
            </a:duotone>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1999" cy="6858000"/>
          </a:xfrm>
          <a:prstGeom prst="rect">
            <a:avLst/>
          </a:prstGeom>
        </p:spPr>
      </p:pic>
      <p:sp>
        <p:nvSpPr>
          <p:cNvPr id="8" name="Rectangle 7">
            <a:extLst>
              <a:ext uri="{FF2B5EF4-FFF2-40B4-BE49-F238E27FC236}">
                <a16:creationId xmlns:a16="http://schemas.microsoft.com/office/drawing/2014/main" id="{84C13B5F-C761-4B1C-9CB5-5614A3CE1510}"/>
              </a:ext>
            </a:extLst>
          </p:cNvPr>
          <p:cNvSpPr/>
          <p:nvPr/>
        </p:nvSpPr>
        <p:spPr>
          <a:xfrm>
            <a:off x="1" y="365125"/>
            <a:ext cx="12191999" cy="1235075"/>
          </a:xfrm>
          <a:prstGeom prst="rect">
            <a:avLst/>
          </a:prstGeom>
          <a:solidFill>
            <a:srgbClr val="B925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7E7371-8439-4739-A41C-B8590CAC00B1}"/>
              </a:ext>
            </a:extLst>
          </p:cNvPr>
          <p:cNvSpPr>
            <a:spLocks noGrp="1"/>
          </p:cNvSpPr>
          <p:nvPr>
            <p:ph type="title"/>
          </p:nvPr>
        </p:nvSpPr>
        <p:spPr/>
        <p:txBody>
          <a:bodyPr>
            <a:normAutofit/>
          </a:bodyPr>
          <a:lstStyle/>
          <a:p>
            <a:r>
              <a:rPr lang="sr-Latn-RS" sz="4000" dirty="0">
                <a:solidFill>
                  <a:schemeClr val="bg1"/>
                </a:solidFill>
                <a:latin typeface="Arial Black" panose="020B0A04020102020204" pitchFamily="34" charset="0"/>
              </a:rPr>
              <a:t>Zašto je digitalna transformacija bitna?</a:t>
            </a:r>
            <a:endParaRPr lang="en-US" sz="4000"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E826822-85A9-4C33-87AB-166D168D1CF6}"/>
              </a:ext>
            </a:extLst>
          </p:cNvPr>
          <p:cNvSpPr>
            <a:spLocks noGrp="1"/>
          </p:cNvSpPr>
          <p:nvPr>
            <p:ph idx="1"/>
          </p:nvPr>
        </p:nvSpPr>
        <p:spPr>
          <a:xfrm>
            <a:off x="838200" y="1780899"/>
            <a:ext cx="10515600" cy="549827"/>
          </a:xfrm>
          <a:solidFill>
            <a:srgbClr val="B92525">
              <a:alpha val="50000"/>
            </a:srgbClr>
          </a:solidFill>
          <a:ln>
            <a:noFill/>
          </a:ln>
        </p:spPr>
        <p:style>
          <a:lnRef idx="0">
            <a:scrgbClr r="0" g="0" b="0"/>
          </a:lnRef>
          <a:fillRef idx="0">
            <a:scrgbClr r="0" g="0" b="0"/>
          </a:fillRef>
          <a:effectRef idx="0">
            <a:scrgbClr r="0" g="0" b="0"/>
          </a:effectRef>
          <a:fontRef idx="minor">
            <a:schemeClr val="lt1"/>
          </a:fontRef>
        </p:style>
        <p:txBody>
          <a:bodyPr/>
          <a:lstStyle/>
          <a:p>
            <a:r>
              <a:rPr lang="sr-Latn-RS" b="1" dirty="0">
                <a:solidFill>
                  <a:schemeClr val="tx1"/>
                </a:solidFill>
                <a:latin typeface="Arial" panose="020B0604020202020204" pitchFamily="34" charset="0"/>
                <a:cs typeface="Arial" panose="020B0604020202020204" pitchFamily="34" charset="0"/>
              </a:rPr>
              <a:t>Industrija 4.0 – poslednja faza industrijske revolucije</a:t>
            </a:r>
            <a:endParaRPr lang="en-US" b="1" dirty="0">
              <a:solidFill>
                <a:schemeClr val="tx1"/>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5415D8A8-0338-42BC-A4CF-F9FA95B967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4590" y="2451237"/>
            <a:ext cx="6835140" cy="43517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94E2A4B6-F32B-4ABA-B6A0-1A71F01AFDF0}"/>
              </a:ext>
            </a:extLst>
          </p:cNvPr>
          <p:cNvPicPr>
            <a:picLocks noChangeAspect="1"/>
          </p:cNvPicPr>
          <p:nvPr/>
        </p:nvPicPr>
        <p:blipFill>
          <a:blip r:embed="rId5"/>
          <a:stretch>
            <a:fillRect/>
          </a:stretch>
        </p:blipFill>
        <p:spPr>
          <a:xfrm>
            <a:off x="10286160" y="6264255"/>
            <a:ext cx="1792379" cy="457240"/>
          </a:xfrm>
          <a:prstGeom prst="rect">
            <a:avLst/>
          </a:prstGeom>
        </p:spPr>
      </p:pic>
    </p:spTree>
    <p:extLst>
      <p:ext uri="{BB962C8B-B14F-4D97-AF65-F5344CB8AC3E}">
        <p14:creationId xmlns:p14="http://schemas.microsoft.com/office/powerpoint/2010/main" val="350120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a:extLst>
              <a:ext uri="{FF2B5EF4-FFF2-40B4-BE49-F238E27FC236}">
                <a16:creationId xmlns:a16="http://schemas.microsoft.com/office/drawing/2014/main" id="{52DA8636-16C6-40D4-A69E-9D832E20F889}"/>
              </a:ext>
            </a:extLst>
          </p:cNvPr>
          <p:cNvSpPr>
            <a:spLocks noGrp="1"/>
          </p:cNvSpPr>
          <p:nvPr>
            <p:ph type="title"/>
          </p:nvPr>
        </p:nvSpPr>
        <p:spPr>
          <a:xfrm>
            <a:off x="604434" y="448628"/>
            <a:ext cx="10983132" cy="747763"/>
          </a:xfrm>
        </p:spPr>
        <p:txBody>
          <a:bodyPr/>
          <a:lstStyle/>
          <a:p>
            <a:r>
              <a:rPr lang="en-US" dirty="0"/>
              <a:t>Stocks and Purchase Management &amp; WMS</a:t>
            </a:r>
          </a:p>
        </p:txBody>
      </p:sp>
      <p:sp>
        <p:nvSpPr>
          <p:cNvPr id="9" name="Title 16">
            <a:extLst>
              <a:ext uri="{FF2B5EF4-FFF2-40B4-BE49-F238E27FC236}">
                <a16:creationId xmlns:a16="http://schemas.microsoft.com/office/drawing/2014/main" id="{BADAA2BD-9509-43AF-832E-19B46010BDB7}"/>
              </a:ext>
            </a:extLst>
          </p:cNvPr>
          <p:cNvSpPr txBox="1">
            <a:spLocks/>
          </p:cNvSpPr>
          <p:nvPr/>
        </p:nvSpPr>
        <p:spPr>
          <a:xfrm>
            <a:off x="0" y="448628"/>
            <a:ext cx="12192000" cy="747763"/>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chorCtr="0">
            <a:normAutofit/>
          </a:bodyPr>
          <a:lst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a:lstStyle>
          <a:p>
            <a:r>
              <a:rPr lang="en-US" sz="4000" b="1" dirty="0">
                <a:solidFill>
                  <a:schemeClr val="bg1"/>
                </a:solidFill>
                <a:latin typeface="Arial Black" panose="020B0A04020102020204" pitchFamily="34" charset="0"/>
              </a:rPr>
              <a:t>	Koji </a:t>
            </a:r>
            <a:r>
              <a:rPr lang="en-US" sz="4000" b="1" dirty="0" err="1">
                <a:solidFill>
                  <a:schemeClr val="bg1"/>
                </a:solidFill>
                <a:latin typeface="Arial Black" panose="020B0A04020102020204" pitchFamily="34" charset="0"/>
              </a:rPr>
              <a:t>su</a:t>
            </a:r>
            <a:r>
              <a:rPr lang="en-US" sz="4000" b="1" dirty="0">
                <a:solidFill>
                  <a:schemeClr val="bg1"/>
                </a:solidFill>
                <a:latin typeface="Arial Black" panose="020B0A04020102020204" pitchFamily="34" charset="0"/>
              </a:rPr>
              <a:t> </a:t>
            </a:r>
            <a:r>
              <a:rPr lang="en-US" sz="4000" b="1" dirty="0" err="1">
                <a:solidFill>
                  <a:schemeClr val="bg1"/>
                </a:solidFill>
                <a:latin typeface="Arial Black" panose="020B0A04020102020204" pitchFamily="34" charset="0"/>
              </a:rPr>
              <a:t>benefiti</a:t>
            </a:r>
            <a:r>
              <a:rPr lang="en-US" sz="4000" b="1" dirty="0">
                <a:solidFill>
                  <a:schemeClr val="bg1"/>
                </a:solidFill>
                <a:latin typeface="Arial Black" panose="020B0A04020102020204" pitchFamily="34" charset="0"/>
              </a:rPr>
              <a:t>?</a:t>
            </a:r>
          </a:p>
        </p:txBody>
      </p:sp>
      <p:sp>
        <p:nvSpPr>
          <p:cNvPr id="7" name="Text Placeholder 6" descr="3D Models">
            <a:extLst>
              <a:ext uri="{FF2B5EF4-FFF2-40B4-BE49-F238E27FC236}">
                <a16:creationId xmlns:a16="http://schemas.microsoft.com/office/drawing/2014/main" id="{85103B39-6DBF-4285-B8E5-23644D51EDD4}"/>
              </a:ext>
            </a:extLst>
          </p:cNvPr>
          <p:cNvSpPr txBox="1">
            <a:spLocks/>
          </p:cNvSpPr>
          <p:nvPr/>
        </p:nvSpPr>
        <p:spPr>
          <a:xfrm>
            <a:off x="866775" y="1422015"/>
            <a:ext cx="10458450" cy="44831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schemeClr val="tx1">
                    <a:lumMod val="65000"/>
                    <a:lumOff val="35000"/>
                  </a:schemeClr>
                </a:solidFill>
                <a:latin typeface="Arial" panose="020B0604020202020204" pitchFamily="34" charset="0"/>
                <a:cs typeface="Arial" panose="020B0604020202020204" pitchFamily="34" charset="0"/>
              </a:rPr>
              <a:t>SISTRADE DIGITALNA TRANSFORMACIJA</a:t>
            </a:r>
          </a:p>
        </p:txBody>
      </p:sp>
      <p:pic>
        <p:nvPicPr>
          <p:cNvPr id="11" name="Picture 10">
            <a:extLst>
              <a:ext uri="{FF2B5EF4-FFF2-40B4-BE49-F238E27FC236}">
                <a16:creationId xmlns:a16="http://schemas.microsoft.com/office/drawing/2014/main" id="{D89120E3-EFFC-4A57-A8B9-F2BE6DC55216}"/>
              </a:ext>
            </a:extLst>
          </p:cNvPr>
          <p:cNvPicPr>
            <a:picLocks noChangeAspect="1"/>
          </p:cNvPicPr>
          <p:nvPr/>
        </p:nvPicPr>
        <p:blipFill>
          <a:blip r:embed="rId3"/>
          <a:stretch>
            <a:fillRect/>
          </a:stretch>
        </p:blipFill>
        <p:spPr>
          <a:xfrm>
            <a:off x="564093" y="1402146"/>
            <a:ext cx="1107001" cy="1112522"/>
          </a:xfrm>
          <a:prstGeom prst="rect">
            <a:avLst/>
          </a:prstGeom>
        </p:spPr>
      </p:pic>
      <p:sp>
        <p:nvSpPr>
          <p:cNvPr id="12" name="Text Placeholder 5" descr="2D Slides">
            <a:extLst>
              <a:ext uri="{FF2B5EF4-FFF2-40B4-BE49-F238E27FC236}">
                <a16:creationId xmlns:a16="http://schemas.microsoft.com/office/drawing/2014/main" id="{67D86EC7-52A8-4490-B4FD-DDE530839B16}"/>
              </a:ext>
            </a:extLst>
          </p:cNvPr>
          <p:cNvSpPr txBox="1">
            <a:spLocks/>
          </p:cNvSpPr>
          <p:nvPr/>
        </p:nvSpPr>
        <p:spPr>
          <a:xfrm>
            <a:off x="372139" y="2448266"/>
            <a:ext cx="1490909"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latin typeface="Open Sans Semibold" panose="020B0706030804020204" pitchFamily="34" charset="0"/>
                <a:ea typeface="Open Sans Semibold" panose="020B0706030804020204" pitchFamily="34" charset="0"/>
                <a:cs typeface="Open Sans Semibold" panose="020B0706030804020204" pitchFamily="34" charset="0"/>
              </a:rPr>
              <a:t>Real Time</a:t>
            </a:r>
          </a:p>
        </p:txBody>
      </p:sp>
      <p:pic>
        <p:nvPicPr>
          <p:cNvPr id="2050" name="Picture 14" descr="image026">
            <a:extLst>
              <a:ext uri="{FF2B5EF4-FFF2-40B4-BE49-F238E27FC236}">
                <a16:creationId xmlns:a16="http://schemas.microsoft.com/office/drawing/2014/main" id="{AD37D06D-5F75-4348-9167-A000D5257A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388" y="4044610"/>
            <a:ext cx="3780167" cy="2553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4A92D0C-0F7C-4C5D-85C8-7922FDF83476}"/>
              </a:ext>
            </a:extLst>
          </p:cNvPr>
          <p:cNvPicPr>
            <a:picLocks noChangeAspect="1"/>
          </p:cNvPicPr>
          <p:nvPr/>
        </p:nvPicPr>
        <p:blipFill>
          <a:blip r:embed="rId5"/>
          <a:stretch>
            <a:fillRect/>
          </a:stretch>
        </p:blipFill>
        <p:spPr>
          <a:xfrm>
            <a:off x="6894015" y="2690743"/>
            <a:ext cx="5053476" cy="3104825"/>
          </a:xfrm>
          <a:prstGeom prst="rect">
            <a:avLst/>
          </a:prstGeom>
        </p:spPr>
      </p:pic>
      <p:pic>
        <p:nvPicPr>
          <p:cNvPr id="14" name="Picture 13">
            <a:extLst>
              <a:ext uri="{FF2B5EF4-FFF2-40B4-BE49-F238E27FC236}">
                <a16:creationId xmlns:a16="http://schemas.microsoft.com/office/drawing/2014/main" id="{BC9D24F4-61A2-4032-A4E3-7988912A166D}"/>
              </a:ext>
            </a:extLst>
          </p:cNvPr>
          <p:cNvPicPr>
            <a:picLocks noChangeAspect="1"/>
          </p:cNvPicPr>
          <p:nvPr/>
        </p:nvPicPr>
        <p:blipFill rotWithShape="1">
          <a:blip r:embed="rId6"/>
          <a:srcRect l="3215" r="3480" b="2506"/>
          <a:stretch/>
        </p:blipFill>
        <p:spPr>
          <a:xfrm>
            <a:off x="4461828" y="1870328"/>
            <a:ext cx="3268344" cy="3358982"/>
          </a:xfrm>
          <a:prstGeom prst="rect">
            <a:avLst/>
          </a:prstGeom>
        </p:spPr>
      </p:pic>
      <p:pic>
        <p:nvPicPr>
          <p:cNvPr id="10" name="Picture 9">
            <a:extLst>
              <a:ext uri="{FF2B5EF4-FFF2-40B4-BE49-F238E27FC236}">
                <a16:creationId xmlns:a16="http://schemas.microsoft.com/office/drawing/2014/main" id="{23BC1318-8D3E-4439-B8B3-0897C70D2688}"/>
              </a:ext>
            </a:extLst>
          </p:cNvPr>
          <p:cNvPicPr>
            <a:picLocks noChangeAspect="1"/>
          </p:cNvPicPr>
          <p:nvPr/>
        </p:nvPicPr>
        <p:blipFill>
          <a:blip r:embed="rId7"/>
          <a:stretch>
            <a:fillRect/>
          </a:stretch>
        </p:blipFill>
        <p:spPr>
          <a:xfrm>
            <a:off x="590288" y="3014684"/>
            <a:ext cx="1054610" cy="1066136"/>
          </a:xfrm>
          <a:prstGeom prst="rect">
            <a:avLst/>
          </a:prstGeom>
        </p:spPr>
      </p:pic>
      <p:sp>
        <p:nvSpPr>
          <p:cNvPr id="13" name="Text Placeholder 5" descr="2D Slides">
            <a:extLst>
              <a:ext uri="{FF2B5EF4-FFF2-40B4-BE49-F238E27FC236}">
                <a16:creationId xmlns:a16="http://schemas.microsoft.com/office/drawing/2014/main" id="{D4E634E8-B22D-41B0-8103-DC9F7B9255D6}"/>
              </a:ext>
            </a:extLst>
          </p:cNvPr>
          <p:cNvSpPr txBox="1">
            <a:spLocks/>
          </p:cNvSpPr>
          <p:nvPr/>
        </p:nvSpPr>
        <p:spPr>
          <a:xfrm>
            <a:off x="372139" y="4060594"/>
            <a:ext cx="1490909" cy="365125"/>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latin typeface="Open Sans Semibold" panose="020B0706030804020204" pitchFamily="34" charset="0"/>
                <a:ea typeface="Open Sans Semibold" panose="020B0706030804020204" pitchFamily="34" charset="0"/>
                <a:cs typeface="Open Sans Semibold" panose="020B0706030804020204" pitchFamily="34" charset="0"/>
              </a:rPr>
              <a:t>IoT</a:t>
            </a:r>
            <a:endParaRPr lang="en-US" sz="1600" b="1"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TextBox 1">
            <a:extLst>
              <a:ext uri="{FF2B5EF4-FFF2-40B4-BE49-F238E27FC236}">
                <a16:creationId xmlns:a16="http://schemas.microsoft.com/office/drawing/2014/main" id="{F0FFF9F0-DDA4-444A-882C-7D6BA6FF02F5}"/>
              </a:ext>
            </a:extLst>
          </p:cNvPr>
          <p:cNvSpPr txBox="1"/>
          <p:nvPr/>
        </p:nvSpPr>
        <p:spPr>
          <a:xfrm>
            <a:off x="4724400" y="3200399"/>
            <a:ext cx="2743200" cy="300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a:lnSpc>
                <a:spcPts val="1800"/>
              </a:lnSpc>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Click to add text</a:t>
            </a:r>
          </a:p>
        </p:txBody>
      </p:sp>
      <p:pic>
        <p:nvPicPr>
          <p:cNvPr id="3" name="Picture 2">
            <a:extLst>
              <a:ext uri="{FF2B5EF4-FFF2-40B4-BE49-F238E27FC236}">
                <a16:creationId xmlns:a16="http://schemas.microsoft.com/office/drawing/2014/main" id="{DC52EFAE-D683-4221-8954-9E4A45EA16BB}"/>
              </a:ext>
            </a:extLst>
          </p:cNvPr>
          <p:cNvPicPr>
            <a:picLocks noChangeAspect="1"/>
          </p:cNvPicPr>
          <p:nvPr/>
        </p:nvPicPr>
        <p:blipFill>
          <a:blip r:embed="rId8"/>
          <a:stretch>
            <a:fillRect/>
          </a:stretch>
        </p:blipFill>
        <p:spPr>
          <a:xfrm>
            <a:off x="10155112" y="6141147"/>
            <a:ext cx="1792379" cy="457240"/>
          </a:xfrm>
          <a:prstGeom prst="rect">
            <a:avLst/>
          </a:prstGeom>
        </p:spPr>
      </p:pic>
    </p:spTree>
    <p:extLst>
      <p:ext uri="{BB962C8B-B14F-4D97-AF65-F5344CB8AC3E}">
        <p14:creationId xmlns:p14="http://schemas.microsoft.com/office/powerpoint/2010/main" val="40839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par>
                                <p:cTn id="8" presetID="14" presetClass="entr" presetSubtype="10" fill="hold" nodeType="withEffect">
                                  <p:stCondLst>
                                    <p:cond delay="125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750"/>
                                        <p:tgtEl>
                                          <p:spTgt spid="11"/>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par>
                                <p:cTn id="14" presetID="14" presetClass="entr" presetSubtype="10" fill="hold" nodeType="withEffect">
                                  <p:stCondLst>
                                    <p:cond delay="125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750"/>
                                        <p:tgtEl>
                                          <p:spTgt spid="10"/>
                                        </p:tgtEl>
                                      </p:cBhvr>
                                    </p:animEffect>
                                  </p:childTnLst>
                                </p:cTn>
                              </p:par>
                              <p:par>
                                <p:cTn id="17" presetID="22" presetClass="entr" presetSubtype="8" fill="hold" grpId="0" nodeType="withEffect">
                                  <p:stCondLst>
                                    <p:cond delay="125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par>
                                <p:cTn id="20" presetID="10" presetClass="entr" presetSubtype="0" fill="hold" nodeType="withEffect">
                                  <p:stCondLst>
                                    <p:cond delay="230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500"/>
                                        <p:tgtEl>
                                          <p:spTgt spid="2050"/>
                                        </p:tgtEl>
                                      </p:cBhvr>
                                    </p:animEffect>
                                  </p:childTnLst>
                                </p:cTn>
                              </p:par>
                              <p:par>
                                <p:cTn id="23" presetID="10" presetClass="entr" presetSubtype="0" fill="hold" nodeType="withEffect">
                                  <p:stCondLst>
                                    <p:cond delay="39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500"/>
                                        <p:tgtEl>
                                          <p:spTgt spid="4"/>
                                        </p:tgtEl>
                                      </p:cBhvr>
                                    </p:animEffect>
                                  </p:childTnLst>
                                </p:cTn>
                              </p:par>
                              <p:par>
                                <p:cTn id="26" presetID="21" presetClass="entr" presetSubtype="1" fill="hold" nodeType="withEffect">
                                  <p:stCondLst>
                                    <p:cond delay="520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hart&#10;&#10;Description automatically generated">
            <a:extLst>
              <a:ext uri="{FF2B5EF4-FFF2-40B4-BE49-F238E27FC236}">
                <a16:creationId xmlns:a16="http://schemas.microsoft.com/office/drawing/2014/main" id="{F7DB57E3-868D-48AD-86D2-AC7843C0049F}"/>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39" y="0"/>
            <a:ext cx="12224878" cy="6858000"/>
          </a:xfrm>
          <a:prstGeom prst="rect">
            <a:avLst/>
          </a:prstGeom>
        </p:spPr>
      </p:pic>
      <p:graphicFrame>
        <p:nvGraphicFramePr>
          <p:cNvPr id="8" name="Content Placeholder 7">
            <a:extLst>
              <a:ext uri="{FF2B5EF4-FFF2-40B4-BE49-F238E27FC236}">
                <a16:creationId xmlns:a16="http://schemas.microsoft.com/office/drawing/2014/main" id="{E596ECEC-E899-425D-8818-550C2D6A59A5}"/>
              </a:ext>
            </a:extLst>
          </p:cNvPr>
          <p:cNvGraphicFramePr>
            <a:graphicFrameLocks noGrp="1"/>
          </p:cNvGraphicFramePr>
          <p:nvPr>
            <p:ph idx="1"/>
            <p:extLst>
              <p:ext uri="{D42A27DB-BD31-4B8C-83A1-F6EECF244321}">
                <p14:modId xmlns:p14="http://schemas.microsoft.com/office/powerpoint/2010/main" val="3920486746"/>
              </p:ext>
            </p:extLst>
          </p:nvPr>
        </p:nvGraphicFramePr>
        <p:xfrm>
          <a:off x="-1325880" y="628650"/>
          <a:ext cx="14150340" cy="5474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54C38B2E-6F39-44C1-9C5A-A1A27390C18F}"/>
              </a:ext>
            </a:extLst>
          </p:cNvPr>
          <p:cNvSpPr txBox="1"/>
          <p:nvPr/>
        </p:nvSpPr>
        <p:spPr>
          <a:xfrm>
            <a:off x="6555704" y="2103120"/>
            <a:ext cx="3912870" cy="1200329"/>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err="1">
                <a:solidFill>
                  <a:schemeClr val="bg1"/>
                </a:solidFill>
                <a:latin typeface="Arial Black" panose="020B0A04020102020204" pitchFamily="34" charset="0"/>
              </a:rPr>
              <a:t>Digitalna</a:t>
            </a:r>
            <a:r>
              <a:rPr lang="en-US" sz="3600" dirty="0">
                <a:solidFill>
                  <a:schemeClr val="bg1"/>
                </a:solidFill>
                <a:latin typeface="Arial Black" panose="020B0A04020102020204" pitchFamily="34" charset="0"/>
              </a:rPr>
              <a:t> </a:t>
            </a:r>
            <a:r>
              <a:rPr lang="en-US" sz="3600" dirty="0" err="1">
                <a:solidFill>
                  <a:schemeClr val="bg1"/>
                </a:solidFill>
                <a:latin typeface="Arial Black" panose="020B0A04020102020204" pitchFamily="34" charset="0"/>
              </a:rPr>
              <a:t>transformacija</a:t>
            </a:r>
            <a:endParaRPr lang="en-US" sz="3600" dirty="0">
              <a:solidFill>
                <a:schemeClr val="bg1"/>
              </a:solidFill>
              <a:latin typeface="Arial Black" panose="020B0A04020102020204" pitchFamily="34" charset="0"/>
            </a:endParaRPr>
          </a:p>
        </p:txBody>
      </p:sp>
      <p:sp>
        <p:nvSpPr>
          <p:cNvPr id="10" name="TextBox 9">
            <a:extLst>
              <a:ext uri="{FF2B5EF4-FFF2-40B4-BE49-F238E27FC236}">
                <a16:creationId xmlns:a16="http://schemas.microsoft.com/office/drawing/2014/main" id="{D15EB427-B291-488B-9788-63C9D290873D}"/>
              </a:ext>
            </a:extLst>
          </p:cNvPr>
          <p:cNvSpPr txBox="1"/>
          <p:nvPr/>
        </p:nvSpPr>
        <p:spPr>
          <a:xfrm>
            <a:off x="2215515" y="2125980"/>
            <a:ext cx="4061460" cy="646331"/>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600" dirty="0" err="1">
                <a:solidFill>
                  <a:schemeClr val="bg1"/>
                </a:solidFill>
                <a:latin typeface="Arial Black" panose="020B0A04020102020204" pitchFamily="34" charset="0"/>
              </a:rPr>
              <a:t>Digitalizacija</a:t>
            </a:r>
            <a:endParaRPr lang="en-US" sz="3600" dirty="0">
              <a:solidFill>
                <a:schemeClr val="bg1"/>
              </a:solidFill>
              <a:latin typeface="Arial Black" panose="020B0A04020102020204" pitchFamily="34" charset="0"/>
            </a:endParaRPr>
          </a:p>
        </p:txBody>
      </p:sp>
      <p:sp>
        <p:nvSpPr>
          <p:cNvPr id="11" name="Arrow: Notched Right 10">
            <a:extLst>
              <a:ext uri="{FF2B5EF4-FFF2-40B4-BE49-F238E27FC236}">
                <a16:creationId xmlns:a16="http://schemas.microsoft.com/office/drawing/2014/main" id="{FE261DBC-E295-45F4-B6E6-F2883103F8C7}"/>
              </a:ext>
            </a:extLst>
          </p:cNvPr>
          <p:cNvSpPr/>
          <p:nvPr/>
        </p:nvSpPr>
        <p:spPr>
          <a:xfrm>
            <a:off x="0" y="5520690"/>
            <a:ext cx="8492490" cy="1120140"/>
          </a:xfrm>
          <a:prstGeom prst="notchedRightArrow">
            <a:avLst/>
          </a:prstGeom>
          <a:solidFill>
            <a:srgbClr val="B9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Koja je </a:t>
            </a:r>
            <a:r>
              <a:rPr lang="en-US" sz="2400" b="1" dirty="0" err="1">
                <a:latin typeface="Arial" panose="020B0604020202020204" pitchFamily="34" charset="0"/>
                <a:cs typeface="Arial" panose="020B0604020202020204" pitchFamily="34" charset="0"/>
              </a:rPr>
              <a:t>razlika</a:t>
            </a:r>
            <a:r>
              <a:rPr lang="en-US" sz="2400" b="1" dirty="0">
                <a:latin typeface="Arial" panose="020B0604020202020204" pitchFamily="34" charset="0"/>
                <a:cs typeface="Arial" panose="020B0604020202020204" pitchFamily="34" charset="0"/>
              </a:rPr>
              <a:t>?</a:t>
            </a:r>
          </a:p>
        </p:txBody>
      </p:sp>
      <p:pic>
        <p:nvPicPr>
          <p:cNvPr id="18" name="Picture 17">
            <a:extLst>
              <a:ext uri="{FF2B5EF4-FFF2-40B4-BE49-F238E27FC236}">
                <a16:creationId xmlns:a16="http://schemas.microsoft.com/office/drawing/2014/main" id="{14890803-395F-417E-8916-984747C50A6C}"/>
              </a:ext>
            </a:extLst>
          </p:cNvPr>
          <p:cNvPicPr>
            <a:picLocks noChangeAspect="1"/>
          </p:cNvPicPr>
          <p:nvPr/>
        </p:nvPicPr>
        <p:blipFill>
          <a:blip r:embed="rId10"/>
          <a:stretch>
            <a:fillRect/>
          </a:stretch>
        </p:blipFill>
        <p:spPr>
          <a:xfrm>
            <a:off x="10160430" y="6172379"/>
            <a:ext cx="1792379" cy="457240"/>
          </a:xfrm>
          <a:prstGeom prst="rect">
            <a:avLst/>
          </a:prstGeom>
        </p:spPr>
      </p:pic>
    </p:spTree>
    <p:extLst>
      <p:ext uri="{BB962C8B-B14F-4D97-AF65-F5344CB8AC3E}">
        <p14:creationId xmlns:p14="http://schemas.microsoft.com/office/powerpoint/2010/main" val="113716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4DE1-AB34-4FBC-A700-110280EF76DF}"/>
              </a:ext>
            </a:extLst>
          </p:cNvPr>
          <p:cNvSpPr>
            <a:spLocks noGrp="1"/>
          </p:cNvSpPr>
          <p:nvPr>
            <p:ph type="title"/>
          </p:nvPr>
        </p:nvSpPr>
        <p:spPr/>
        <p:txBody>
          <a:bodyPr/>
          <a:lstStyle/>
          <a:p>
            <a:endParaRPr lang="en-US"/>
          </a:p>
        </p:txBody>
      </p:sp>
      <p:pic>
        <p:nvPicPr>
          <p:cNvPr id="4" name="Slika 5">
            <a:extLst>
              <a:ext uri="{FF2B5EF4-FFF2-40B4-BE49-F238E27FC236}">
                <a16:creationId xmlns:a16="http://schemas.microsoft.com/office/drawing/2014/main" id="{F73B708E-213C-42CF-B1D1-30B1C6CE8F4C}"/>
              </a:ext>
            </a:extLst>
          </p:cNvPr>
          <p:cNvPicPr>
            <a:picLocks noGrp="1" noChangeAspect="1"/>
          </p:cNvPicPr>
          <p:nvPr>
            <p:ph idx="1"/>
          </p:nvPr>
        </p:nvPicPr>
        <p:blipFill>
          <a:blip r:embed="rId2"/>
          <a:stretch>
            <a:fillRect/>
          </a:stretch>
        </p:blipFill>
        <p:spPr>
          <a:xfrm>
            <a:off x="237503" y="2583744"/>
            <a:ext cx="5545765" cy="3474155"/>
          </a:xfrm>
          <a:prstGeom prst="rect">
            <a:avLst/>
          </a:prstGeom>
        </p:spPr>
      </p:pic>
      <p:pic>
        <p:nvPicPr>
          <p:cNvPr id="5" name="Picture 5" descr="A screenshot of a cell phone&#10;&#10;Description automatically generated">
            <a:extLst>
              <a:ext uri="{FF2B5EF4-FFF2-40B4-BE49-F238E27FC236}">
                <a16:creationId xmlns:a16="http://schemas.microsoft.com/office/drawing/2014/main" id="{F6DE06A5-9E4D-47A1-B586-700A584DC1E0}"/>
              </a:ext>
            </a:extLst>
          </p:cNvPr>
          <p:cNvPicPr>
            <a:picLocks noChangeAspect="1"/>
          </p:cNvPicPr>
          <p:nvPr/>
        </p:nvPicPr>
        <p:blipFill>
          <a:blip r:embed="rId3"/>
          <a:stretch>
            <a:fillRect/>
          </a:stretch>
        </p:blipFill>
        <p:spPr>
          <a:xfrm>
            <a:off x="6221730" y="1690688"/>
            <a:ext cx="5545765" cy="5071704"/>
          </a:xfrm>
          <a:prstGeom prst="rect">
            <a:avLst/>
          </a:prstGeom>
        </p:spPr>
      </p:pic>
      <p:sp>
        <p:nvSpPr>
          <p:cNvPr id="8" name="Oval 7">
            <a:extLst>
              <a:ext uri="{FF2B5EF4-FFF2-40B4-BE49-F238E27FC236}">
                <a16:creationId xmlns:a16="http://schemas.microsoft.com/office/drawing/2014/main" id="{2F162C8E-11D3-4D9A-B8BA-5DB344B3FC8C}"/>
              </a:ext>
            </a:extLst>
          </p:cNvPr>
          <p:cNvSpPr/>
          <p:nvPr/>
        </p:nvSpPr>
        <p:spPr>
          <a:xfrm>
            <a:off x="651510" y="468630"/>
            <a:ext cx="4229100" cy="1565910"/>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4000" dirty="0">
                <a:latin typeface="Arial Black" panose="020B0A04020102020204" pitchFamily="34" charset="0"/>
              </a:rPr>
              <a:t>IMATI</a:t>
            </a:r>
            <a:endParaRPr lang="en-US" sz="4000" dirty="0">
              <a:latin typeface="Arial Black" panose="020B0A04020102020204" pitchFamily="34" charset="0"/>
            </a:endParaRPr>
          </a:p>
        </p:txBody>
      </p:sp>
      <p:sp>
        <p:nvSpPr>
          <p:cNvPr id="9" name="Oval 8">
            <a:extLst>
              <a:ext uri="{FF2B5EF4-FFF2-40B4-BE49-F238E27FC236}">
                <a16:creationId xmlns:a16="http://schemas.microsoft.com/office/drawing/2014/main" id="{9E5982D2-4B4B-49F0-B5E8-66E8B47DC837}"/>
              </a:ext>
            </a:extLst>
          </p:cNvPr>
          <p:cNvSpPr/>
          <p:nvPr/>
        </p:nvSpPr>
        <p:spPr>
          <a:xfrm>
            <a:off x="6960870" y="171450"/>
            <a:ext cx="4080510" cy="1325563"/>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4000" dirty="0">
                <a:latin typeface="Arial Black" panose="020B0A04020102020204" pitchFamily="34" charset="0"/>
              </a:rPr>
              <a:t>BITI</a:t>
            </a:r>
            <a:endParaRPr lang="en-US" dirty="0">
              <a:latin typeface="Arial Black" panose="020B0A04020102020204" pitchFamily="34" charset="0"/>
            </a:endParaRPr>
          </a:p>
        </p:txBody>
      </p:sp>
    </p:spTree>
    <p:extLst>
      <p:ext uri="{BB962C8B-B14F-4D97-AF65-F5344CB8AC3E}">
        <p14:creationId xmlns:p14="http://schemas.microsoft.com/office/powerpoint/2010/main" val="55776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2" name="Rectangle 1">
            <a:extLst>
              <a:ext uri="{FF2B5EF4-FFF2-40B4-BE49-F238E27FC236}">
                <a16:creationId xmlns:a16="http://schemas.microsoft.com/office/drawing/2014/main" id="{EDBF41F7-626D-4D3D-9BCC-ECF1FE508B5F}"/>
              </a:ext>
            </a:extLst>
          </p:cNvPr>
          <p:cNvSpPr/>
          <p:nvPr/>
        </p:nvSpPr>
        <p:spPr>
          <a:xfrm>
            <a:off x="0" y="312731"/>
            <a:ext cx="12192000" cy="116505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p26"/>
          <p:cNvSpPr txBox="1">
            <a:spLocks noGrp="1"/>
          </p:cNvSpPr>
          <p:nvPr>
            <p:ph type="title"/>
          </p:nvPr>
        </p:nvSpPr>
        <p:spPr>
          <a:xfrm>
            <a:off x="839569" y="252265"/>
            <a:ext cx="10512862" cy="1325255"/>
          </a:xfrm>
          <a:prstGeom prst="rect">
            <a:avLst/>
          </a:prstGeom>
          <a:noFill/>
          <a:ln>
            <a:noFill/>
          </a:ln>
        </p:spPr>
        <p:txBody>
          <a:bodyPr spcFirstLastPara="1" vert="horz" wrap="square" lIns="91410" tIns="45688" rIns="91410" bIns="45688" rtlCol="0" anchor="ctr" anchorCtr="0">
            <a:noAutofit/>
          </a:bodyPr>
          <a:lstStyle/>
          <a:p>
            <a:pPr algn="ctr">
              <a:spcBef>
                <a:spcPts val="0"/>
              </a:spcBef>
              <a:buClr>
                <a:schemeClr val="dk1"/>
              </a:buClr>
              <a:buSzPts val="3300"/>
            </a:pPr>
            <a:r>
              <a:rPr lang="hr-HR" sz="4000" dirty="0">
                <a:solidFill>
                  <a:schemeClr val="bg1"/>
                </a:solidFill>
                <a:latin typeface="Arial Black" panose="020B0A04020102020204" pitchFamily="34" charset="0"/>
              </a:rPr>
              <a:t>Napredovanje znanja od otkrića do upotrebe i tehnološka dolina smrti </a:t>
            </a:r>
          </a:p>
        </p:txBody>
      </p:sp>
      <p:pic>
        <p:nvPicPr>
          <p:cNvPr id="138" name="Google Shape;138;p26" descr="http://www.infosys.tuwien.ac.at/staff/leitner/valley_of_death.png"/>
          <p:cNvPicPr preferRelativeResize="0"/>
          <p:nvPr/>
        </p:nvPicPr>
        <p:blipFill rotWithShape="1">
          <a:blip r:embed="rId3">
            <a:alphaModFix/>
          </a:blip>
          <a:srcRect/>
          <a:stretch/>
        </p:blipFill>
        <p:spPr>
          <a:xfrm>
            <a:off x="4806994" y="1918496"/>
            <a:ext cx="7140532" cy="4626773"/>
          </a:xfrm>
          <a:prstGeom prst="rect">
            <a:avLst/>
          </a:prstGeom>
          <a:noFill/>
          <a:ln>
            <a:noFill/>
          </a:ln>
        </p:spPr>
      </p:pic>
      <p:pic>
        <p:nvPicPr>
          <p:cNvPr id="139" name="Google Shape;139;p26" descr="http://www.atp.nist.gov/eao/gcr02-841/fig3.jpg"/>
          <p:cNvPicPr preferRelativeResize="0"/>
          <p:nvPr/>
        </p:nvPicPr>
        <p:blipFill rotWithShape="1">
          <a:blip r:embed="rId4">
            <a:alphaModFix/>
          </a:blip>
          <a:srcRect/>
          <a:stretch/>
        </p:blipFill>
        <p:spPr>
          <a:xfrm>
            <a:off x="894149" y="4295886"/>
            <a:ext cx="2300911" cy="1786865"/>
          </a:xfrm>
          <a:prstGeom prst="rect">
            <a:avLst/>
          </a:prstGeom>
          <a:noFill/>
          <a:ln>
            <a:noFill/>
          </a:ln>
        </p:spPr>
      </p:pic>
      <p:pic>
        <p:nvPicPr>
          <p:cNvPr id="6" name="Google Shape;137;p26" descr="https://steveblank.files.wordpress.com/2013/11/nasa-trl.jpg">
            <a:extLst>
              <a:ext uri="{FF2B5EF4-FFF2-40B4-BE49-F238E27FC236}">
                <a16:creationId xmlns:a16="http://schemas.microsoft.com/office/drawing/2014/main" id="{1A486735-DF41-4C3E-AA23-1D36F2027BA6}"/>
              </a:ext>
            </a:extLst>
          </p:cNvPr>
          <p:cNvPicPr preferRelativeResize="0"/>
          <p:nvPr/>
        </p:nvPicPr>
        <p:blipFill rotWithShape="1">
          <a:blip r:embed="rId5">
            <a:alphaModFix/>
          </a:blip>
          <a:srcRect/>
          <a:stretch/>
        </p:blipFill>
        <p:spPr>
          <a:xfrm>
            <a:off x="784993" y="1691179"/>
            <a:ext cx="4022002" cy="3014072"/>
          </a:xfrm>
          <a:prstGeom prst="rect">
            <a:avLst/>
          </a:prstGeom>
          <a:noFill/>
          <a:ln>
            <a:noFill/>
          </a:ln>
        </p:spPr>
      </p:pic>
      <p:pic>
        <p:nvPicPr>
          <p:cNvPr id="7" name="Google Shape;139;p26" descr="http://www.atp.nist.gov/eao/gcr02-841/fig3.jpg">
            <a:extLst>
              <a:ext uri="{FF2B5EF4-FFF2-40B4-BE49-F238E27FC236}">
                <a16:creationId xmlns:a16="http://schemas.microsoft.com/office/drawing/2014/main" id="{D3DE6DC8-5FDD-456C-9B8E-C43D2544F8C5}"/>
              </a:ext>
            </a:extLst>
          </p:cNvPr>
          <p:cNvPicPr preferRelativeResize="0"/>
          <p:nvPr/>
        </p:nvPicPr>
        <p:blipFill rotWithShape="1">
          <a:blip r:embed="rId4">
            <a:alphaModFix/>
          </a:blip>
          <a:srcRect/>
          <a:stretch/>
        </p:blipFill>
        <p:spPr>
          <a:xfrm>
            <a:off x="894149" y="4664317"/>
            <a:ext cx="2300911" cy="17868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3" name="Rectangle 2">
            <a:extLst>
              <a:ext uri="{FF2B5EF4-FFF2-40B4-BE49-F238E27FC236}">
                <a16:creationId xmlns:a16="http://schemas.microsoft.com/office/drawing/2014/main" id="{D54DCCB6-2C04-4024-A8E8-7E3BF44179C6}"/>
              </a:ext>
            </a:extLst>
          </p:cNvPr>
          <p:cNvSpPr/>
          <p:nvPr/>
        </p:nvSpPr>
        <p:spPr>
          <a:xfrm>
            <a:off x="3886200" y="6422197"/>
            <a:ext cx="4306304" cy="39052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226381B-7201-4495-A898-F3CDF46F4461}"/>
              </a:ext>
            </a:extLst>
          </p:cNvPr>
          <p:cNvSpPr/>
          <p:nvPr/>
        </p:nvSpPr>
        <p:spPr>
          <a:xfrm>
            <a:off x="0" y="427600"/>
            <a:ext cx="12191999" cy="86868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Google Shape;188;p31"/>
          <p:cNvSpPr txBox="1">
            <a:spLocks noGrp="1"/>
          </p:cNvSpPr>
          <p:nvPr>
            <p:ph type="title"/>
          </p:nvPr>
        </p:nvSpPr>
        <p:spPr>
          <a:xfrm>
            <a:off x="-114466" y="240202"/>
            <a:ext cx="12306465" cy="1325255"/>
          </a:xfrm>
          <a:prstGeom prst="rect">
            <a:avLst/>
          </a:prstGeom>
          <a:noFill/>
          <a:ln>
            <a:noFill/>
          </a:ln>
        </p:spPr>
        <p:txBody>
          <a:bodyPr spcFirstLastPara="1" vert="horz" wrap="square" lIns="91410" tIns="45688" rIns="91410" bIns="45688" rtlCol="0" anchor="ctr" anchorCtr="0">
            <a:noAutofit/>
          </a:bodyPr>
          <a:lstStyle/>
          <a:p>
            <a:pPr algn="ctr">
              <a:spcBef>
                <a:spcPts val="0"/>
              </a:spcBef>
              <a:buClr>
                <a:schemeClr val="dk1"/>
              </a:buClr>
              <a:buSzPts val="3000"/>
            </a:pPr>
            <a:br>
              <a:rPr lang="sr-Latn-RS" sz="4000" dirty="0">
                <a:solidFill>
                  <a:schemeClr val="bg1"/>
                </a:solidFill>
                <a:latin typeface="Arial Black" panose="020B0A04020102020204" pitchFamily="34" charset="0"/>
              </a:rPr>
            </a:br>
            <a:r>
              <a:rPr lang="en-US" sz="4000" dirty="0" err="1">
                <a:solidFill>
                  <a:schemeClr val="bg1"/>
                </a:solidFill>
                <a:latin typeface="Arial Black" panose="020B0A04020102020204" pitchFamily="34" charset="0"/>
              </a:rPr>
              <a:t>Tehnolo</a:t>
            </a:r>
            <a:r>
              <a:rPr lang="sr-Latn-RS" sz="4000" dirty="0" err="1">
                <a:solidFill>
                  <a:schemeClr val="bg1"/>
                </a:solidFill>
                <a:latin typeface="Arial Black" panose="020B0A04020102020204" pitchFamily="34" charset="0"/>
              </a:rPr>
              <a:t>ška</a:t>
            </a:r>
            <a:r>
              <a:rPr lang="sr-Latn-RS" sz="4000" dirty="0">
                <a:solidFill>
                  <a:schemeClr val="bg1"/>
                </a:solidFill>
                <a:latin typeface="Arial Black" panose="020B0A04020102020204" pitchFamily="34" charset="0"/>
              </a:rPr>
              <a:t> dolina smrti</a:t>
            </a:r>
            <a:br>
              <a:rPr lang="sr-Latn-RS" sz="4000" dirty="0">
                <a:solidFill>
                  <a:schemeClr val="bg1"/>
                </a:solidFill>
                <a:latin typeface="Arial Black" panose="020B0A04020102020204" pitchFamily="34" charset="0"/>
              </a:rPr>
            </a:br>
            <a:endParaRPr sz="4000" dirty="0">
              <a:solidFill>
                <a:schemeClr val="bg1"/>
              </a:solidFill>
              <a:latin typeface="Arial Black" panose="020B0A04020102020204" pitchFamily="34" charset="0"/>
            </a:endParaRPr>
          </a:p>
        </p:txBody>
      </p:sp>
      <p:pic>
        <p:nvPicPr>
          <p:cNvPr id="189" name="Google Shape;189;p31" descr="http://www.atp.nist.gov/eao/gcr02-841/fig3.jpg"/>
          <p:cNvPicPr preferRelativeResize="0"/>
          <p:nvPr/>
        </p:nvPicPr>
        <p:blipFill rotWithShape="1">
          <a:blip r:embed="rId3">
            <a:alphaModFix/>
          </a:blip>
          <a:srcRect/>
          <a:stretch/>
        </p:blipFill>
        <p:spPr>
          <a:xfrm>
            <a:off x="3226808" y="1895783"/>
            <a:ext cx="5738387" cy="4456373"/>
          </a:xfrm>
          <a:prstGeom prst="rect">
            <a:avLst/>
          </a:prstGeom>
          <a:noFill/>
          <a:ln>
            <a:noFill/>
          </a:ln>
        </p:spPr>
      </p:pic>
      <p:sp>
        <p:nvSpPr>
          <p:cNvPr id="190" name="Google Shape;190;p31"/>
          <p:cNvSpPr txBox="1"/>
          <p:nvPr/>
        </p:nvSpPr>
        <p:spPr>
          <a:xfrm>
            <a:off x="346295" y="2771372"/>
            <a:ext cx="2452565" cy="2680738"/>
          </a:xfrm>
          <a:prstGeom prst="rect">
            <a:avLst/>
          </a:prstGeom>
          <a:noFill/>
          <a:ln>
            <a:noFill/>
          </a:ln>
        </p:spPr>
        <p:txBody>
          <a:bodyPr spcFirstLastPara="1" wrap="square" lIns="91410" tIns="45688" rIns="91410" bIns="45688" anchor="t" anchorCtr="0">
            <a:noAutofit/>
          </a:bodyPr>
          <a:lstStyle/>
          <a:p>
            <a:pPr marL="457200" indent="-457200">
              <a:buFont typeface="Wingdings" panose="05000000000000000000" pitchFamily="2" charset="2"/>
              <a:buChar char="Ø"/>
            </a:pPr>
            <a:r>
              <a:rPr lang="en-US" sz="2799" dirty="0" err="1">
                <a:solidFill>
                  <a:schemeClr val="dk1"/>
                </a:solidFill>
                <a:latin typeface="Arial" panose="020B0604020202020204" pitchFamily="34" charset="0"/>
                <a:ea typeface="Calibri"/>
                <a:cs typeface="Arial" panose="020B0604020202020204" pitchFamily="34" charset="0"/>
                <a:sym typeface="Calibri"/>
              </a:rPr>
              <a:t>realističn</a:t>
            </a:r>
            <a:r>
              <a:rPr lang="sl-SI" sz="2799" dirty="0">
                <a:solidFill>
                  <a:schemeClr val="dk1"/>
                </a:solidFill>
                <a:latin typeface="Arial" panose="020B0604020202020204" pitchFamily="34" charset="0"/>
                <a:ea typeface="Calibri"/>
                <a:cs typeface="Arial" panose="020B0604020202020204" pitchFamily="34" charset="0"/>
                <a:sym typeface="Calibri"/>
              </a:rPr>
              <a:t>a</a:t>
            </a:r>
            <a:endParaRPr lang="en-US" sz="2799" dirty="0">
              <a:solidFill>
                <a:schemeClr val="dk1"/>
              </a:solidFill>
              <a:latin typeface="Arial" panose="020B0604020202020204" pitchFamily="34" charset="0"/>
              <a:ea typeface="Calibri"/>
              <a:cs typeface="Arial" panose="020B0604020202020204" pitchFamily="34" charset="0"/>
              <a:sym typeface="Calibri"/>
            </a:endParaRPr>
          </a:p>
          <a:p>
            <a:r>
              <a:rPr lang="en-US" sz="2799" dirty="0" err="1">
                <a:solidFill>
                  <a:schemeClr val="dk1"/>
                </a:solidFill>
                <a:latin typeface="Arial" panose="020B0604020202020204" pitchFamily="34" charset="0"/>
                <a:ea typeface="Calibri"/>
                <a:cs typeface="Arial" panose="020B0604020202020204" pitchFamily="34" charset="0"/>
                <a:sym typeface="Calibri"/>
              </a:rPr>
              <a:t>istraživanja</a:t>
            </a:r>
            <a:endParaRPr lang="en-US" sz="2799" dirty="0">
              <a:solidFill>
                <a:schemeClr val="dk1"/>
              </a:solidFill>
              <a:latin typeface="Arial" panose="020B0604020202020204" pitchFamily="34" charset="0"/>
              <a:ea typeface="Calibri"/>
              <a:cs typeface="Arial" panose="020B0604020202020204" pitchFamily="34" charset="0"/>
              <a:sym typeface="Calibri"/>
            </a:endParaRPr>
          </a:p>
          <a:p>
            <a:endParaRPr lang="en-US" sz="2799" dirty="0">
              <a:solidFill>
                <a:schemeClr val="dk1"/>
              </a:solidFill>
              <a:latin typeface="Calibri"/>
              <a:ea typeface="Calibri"/>
              <a:cs typeface="Calibri"/>
              <a:sym typeface="Calibri"/>
            </a:endParaRPr>
          </a:p>
          <a:p>
            <a:pPr marL="457200" indent="-457200">
              <a:buFont typeface="Wingdings" panose="05000000000000000000" pitchFamily="2" charset="2"/>
              <a:buChar char="Ø"/>
            </a:pPr>
            <a:r>
              <a:rPr lang="en-US" sz="2799" dirty="0" err="1">
                <a:solidFill>
                  <a:schemeClr val="dk1"/>
                </a:solidFill>
                <a:latin typeface="Arial" panose="020B0604020202020204" pitchFamily="34" charset="0"/>
                <a:ea typeface="Calibri"/>
                <a:cs typeface="Arial" panose="020B0604020202020204" pitchFamily="34" charset="0"/>
                <a:sym typeface="Calibri"/>
              </a:rPr>
              <a:t>traženje</a:t>
            </a:r>
            <a:endParaRPr lang="en-US" sz="2799" dirty="0">
              <a:solidFill>
                <a:schemeClr val="dk1"/>
              </a:solidFill>
              <a:latin typeface="Arial" panose="020B0604020202020204" pitchFamily="34" charset="0"/>
              <a:ea typeface="Calibri"/>
              <a:cs typeface="Arial" panose="020B0604020202020204" pitchFamily="34" charset="0"/>
              <a:sym typeface="Calibri"/>
            </a:endParaRPr>
          </a:p>
          <a:p>
            <a:r>
              <a:rPr lang="en-US" sz="2799" dirty="0" err="1">
                <a:solidFill>
                  <a:schemeClr val="dk1"/>
                </a:solidFill>
                <a:latin typeface="Arial" panose="020B0604020202020204" pitchFamily="34" charset="0"/>
                <a:ea typeface="Calibri"/>
                <a:cs typeface="Arial" panose="020B0604020202020204" pitchFamily="34" charset="0"/>
                <a:sym typeface="Calibri"/>
              </a:rPr>
              <a:t>istin</a:t>
            </a:r>
            <a:r>
              <a:rPr lang="sl-SI" sz="2799" dirty="0">
                <a:solidFill>
                  <a:schemeClr val="dk1"/>
                </a:solidFill>
                <a:latin typeface="Arial" panose="020B0604020202020204" pitchFamily="34" charset="0"/>
                <a:ea typeface="Calibri"/>
                <a:cs typeface="Arial" panose="020B0604020202020204" pitchFamily="34" charset="0"/>
                <a:sym typeface="Calibri"/>
              </a:rPr>
              <a:t>e</a:t>
            </a:r>
            <a:endParaRPr sz="2799" dirty="0">
              <a:solidFill>
                <a:schemeClr val="dk1"/>
              </a:solidFill>
              <a:latin typeface="Arial" panose="020B0604020202020204" pitchFamily="34" charset="0"/>
              <a:ea typeface="Calibri"/>
              <a:cs typeface="Arial" panose="020B0604020202020204" pitchFamily="34" charset="0"/>
              <a:sym typeface="Calibri"/>
            </a:endParaRPr>
          </a:p>
        </p:txBody>
      </p:sp>
      <p:sp>
        <p:nvSpPr>
          <p:cNvPr id="191" name="Google Shape;191;p31"/>
          <p:cNvSpPr txBox="1"/>
          <p:nvPr/>
        </p:nvSpPr>
        <p:spPr>
          <a:xfrm>
            <a:off x="9393144" y="2929931"/>
            <a:ext cx="2452561" cy="2246215"/>
          </a:xfrm>
          <a:prstGeom prst="rect">
            <a:avLst/>
          </a:prstGeom>
          <a:noFill/>
          <a:ln>
            <a:noFill/>
          </a:ln>
        </p:spPr>
        <p:txBody>
          <a:bodyPr spcFirstLastPara="1" wrap="square" lIns="91410" tIns="45688" rIns="91410" bIns="45688" anchor="t" anchorCtr="0">
            <a:noAutofit/>
          </a:bodyPr>
          <a:lstStyle/>
          <a:p>
            <a:pPr marL="457200" indent="-457200">
              <a:buFont typeface="Wingdings" panose="05000000000000000000" pitchFamily="2" charset="2"/>
              <a:buChar char="Ø"/>
            </a:pPr>
            <a:r>
              <a:rPr lang="sl-SI" sz="2799" dirty="0">
                <a:solidFill>
                  <a:schemeClr val="dk1"/>
                </a:solidFill>
                <a:latin typeface="Arial" panose="020B0604020202020204" pitchFamily="34" charset="0"/>
                <a:ea typeface="Calibri"/>
                <a:cs typeface="Arial" panose="020B0604020202020204" pitchFamily="34" charset="0"/>
                <a:sym typeface="Calibri"/>
              </a:rPr>
              <a:t>u</a:t>
            </a:r>
            <a:r>
              <a:rPr lang="en-US" sz="2799" dirty="0" err="1">
                <a:solidFill>
                  <a:schemeClr val="dk1"/>
                </a:solidFill>
                <a:latin typeface="Arial" panose="020B0604020202020204" pitchFamily="34" charset="0"/>
                <a:ea typeface="Calibri"/>
                <a:cs typeface="Arial" panose="020B0604020202020204" pitchFamily="34" charset="0"/>
                <a:sym typeface="Calibri"/>
              </a:rPr>
              <a:t>tilitarna</a:t>
            </a:r>
            <a:r>
              <a:rPr lang="en-US" sz="2799" dirty="0">
                <a:solidFill>
                  <a:schemeClr val="dk1"/>
                </a:solidFill>
                <a:latin typeface="Arial" panose="020B0604020202020204" pitchFamily="34" charset="0"/>
                <a:ea typeface="Calibri"/>
                <a:cs typeface="Arial" panose="020B0604020202020204" pitchFamily="34" charset="0"/>
                <a:sym typeface="Calibri"/>
              </a:rPr>
              <a:t> </a:t>
            </a:r>
            <a:r>
              <a:rPr lang="en-US" sz="2799" dirty="0" err="1">
                <a:solidFill>
                  <a:schemeClr val="dk1"/>
                </a:solidFill>
                <a:latin typeface="Arial" panose="020B0604020202020204" pitchFamily="34" charset="0"/>
                <a:ea typeface="Calibri"/>
                <a:cs typeface="Arial" panose="020B0604020202020204" pitchFamily="34" charset="0"/>
                <a:sym typeface="Calibri"/>
              </a:rPr>
              <a:t>percepcija</a:t>
            </a:r>
            <a:endParaRPr lang="en-US" sz="2799" dirty="0">
              <a:solidFill>
                <a:schemeClr val="dk1"/>
              </a:solidFill>
              <a:latin typeface="Arial" panose="020B0604020202020204" pitchFamily="34" charset="0"/>
              <a:ea typeface="Calibri"/>
              <a:cs typeface="Arial" panose="020B0604020202020204" pitchFamily="34" charset="0"/>
              <a:sym typeface="Calibri"/>
            </a:endParaRPr>
          </a:p>
          <a:p>
            <a:endParaRPr lang="en-US" sz="2799" dirty="0">
              <a:solidFill>
                <a:schemeClr val="dk1"/>
              </a:solidFill>
              <a:latin typeface="Arial" panose="020B0604020202020204" pitchFamily="34" charset="0"/>
              <a:ea typeface="Calibri"/>
              <a:cs typeface="Arial" panose="020B0604020202020204" pitchFamily="34" charset="0"/>
              <a:sym typeface="Calibri"/>
            </a:endParaRPr>
          </a:p>
          <a:p>
            <a:pPr marL="457200" indent="-457200">
              <a:buFont typeface="Wingdings" panose="05000000000000000000" pitchFamily="2" charset="2"/>
              <a:buChar char="Ø"/>
            </a:pPr>
            <a:r>
              <a:rPr lang="en-US" sz="2799" dirty="0" err="1">
                <a:solidFill>
                  <a:schemeClr val="dk1"/>
                </a:solidFill>
                <a:latin typeface="Arial" panose="020B0604020202020204" pitchFamily="34" charset="0"/>
                <a:ea typeface="Calibri"/>
                <a:cs typeface="Arial" panose="020B0604020202020204" pitchFamily="34" charset="0"/>
                <a:sym typeface="Calibri"/>
              </a:rPr>
              <a:t>traženje</a:t>
            </a:r>
            <a:endParaRPr lang="en-US" sz="2799" dirty="0">
              <a:solidFill>
                <a:schemeClr val="dk1"/>
              </a:solidFill>
              <a:latin typeface="Arial" panose="020B0604020202020204" pitchFamily="34" charset="0"/>
              <a:ea typeface="Calibri"/>
              <a:cs typeface="Arial" panose="020B0604020202020204" pitchFamily="34" charset="0"/>
              <a:sym typeface="Calibri"/>
            </a:endParaRPr>
          </a:p>
          <a:p>
            <a:r>
              <a:rPr lang="en-US" sz="2799" dirty="0" err="1">
                <a:solidFill>
                  <a:schemeClr val="dk1"/>
                </a:solidFill>
                <a:latin typeface="Arial" panose="020B0604020202020204" pitchFamily="34" charset="0"/>
                <a:ea typeface="Calibri"/>
                <a:cs typeface="Arial" panose="020B0604020202020204" pitchFamily="34" charset="0"/>
                <a:sym typeface="Calibri"/>
              </a:rPr>
              <a:t>dobit</a:t>
            </a:r>
            <a:r>
              <a:rPr lang="sl-SI" sz="2799" dirty="0">
                <a:solidFill>
                  <a:schemeClr val="dk1"/>
                </a:solidFill>
                <a:latin typeface="Arial" panose="020B0604020202020204" pitchFamily="34" charset="0"/>
                <a:ea typeface="Calibri"/>
                <a:cs typeface="Arial" panose="020B0604020202020204" pitchFamily="34" charset="0"/>
                <a:sym typeface="Calibri"/>
              </a:rPr>
              <a:t>i</a:t>
            </a:r>
            <a:endParaRPr sz="2799" dirty="0">
              <a:solidFill>
                <a:schemeClr val="dk1"/>
              </a:solidFill>
              <a:latin typeface="Arial" panose="020B0604020202020204" pitchFamily="34" charset="0"/>
              <a:ea typeface="Calibri"/>
              <a:cs typeface="Arial" panose="020B0604020202020204" pitchFamily="34" charset="0"/>
              <a:sym typeface="Calibri"/>
            </a:endParaRPr>
          </a:p>
        </p:txBody>
      </p:sp>
      <p:sp>
        <p:nvSpPr>
          <p:cNvPr id="192" name="Google Shape;192;p31"/>
          <p:cNvSpPr txBox="1"/>
          <p:nvPr/>
        </p:nvSpPr>
        <p:spPr>
          <a:xfrm>
            <a:off x="3999499" y="6386689"/>
            <a:ext cx="4193005" cy="4615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10" tIns="45688" rIns="91410" bIns="45688" anchor="t" anchorCtr="0">
            <a:noAutofit/>
          </a:bodyPr>
          <a:lstStyle/>
          <a:p>
            <a:r>
              <a:rPr lang="en-US" sz="2000" b="1" dirty="0">
                <a:solidFill>
                  <a:schemeClr val="bg1"/>
                </a:solidFill>
                <a:latin typeface="Arial" panose="020B0604020202020204" pitchFamily="34" charset="0"/>
                <a:ea typeface="Calibri"/>
                <a:cs typeface="Arial" panose="020B0604020202020204" pitchFamily="34" charset="0"/>
                <a:sym typeface="Calibri"/>
              </a:rPr>
              <a:t>Jesu li to </a:t>
            </a:r>
            <a:r>
              <a:rPr lang="en-US" sz="2000" b="1" dirty="0" err="1">
                <a:solidFill>
                  <a:schemeClr val="bg1"/>
                </a:solidFill>
                <a:latin typeface="Arial" panose="020B0604020202020204" pitchFamily="34" charset="0"/>
                <a:ea typeface="Calibri"/>
                <a:cs typeface="Arial" panose="020B0604020202020204" pitchFamily="34" charset="0"/>
                <a:sym typeface="Calibri"/>
              </a:rPr>
              <a:t>dva</a:t>
            </a:r>
            <a:r>
              <a:rPr lang="en-US" sz="2000" b="1" dirty="0">
                <a:solidFill>
                  <a:schemeClr val="bg1"/>
                </a:solidFill>
                <a:latin typeface="Arial" panose="020B0604020202020204" pitchFamily="34" charset="0"/>
                <a:ea typeface="Calibri"/>
                <a:cs typeface="Arial" panose="020B0604020202020204" pitchFamily="34" charset="0"/>
                <a:sym typeface="Calibri"/>
              </a:rPr>
              <a:t> </a:t>
            </a:r>
            <a:r>
              <a:rPr lang="en-US" sz="2000" b="1" dirty="0" err="1">
                <a:solidFill>
                  <a:schemeClr val="bg1"/>
                </a:solidFill>
                <a:latin typeface="Arial" panose="020B0604020202020204" pitchFamily="34" charset="0"/>
                <a:ea typeface="Calibri"/>
                <a:cs typeface="Arial" panose="020B0604020202020204" pitchFamily="34" charset="0"/>
                <a:sym typeface="Calibri"/>
              </a:rPr>
              <a:t>područja</a:t>
            </a:r>
            <a:r>
              <a:rPr lang="en-US" sz="2000" b="1" dirty="0">
                <a:solidFill>
                  <a:schemeClr val="bg1"/>
                </a:solidFill>
                <a:latin typeface="Arial" panose="020B0604020202020204" pitchFamily="34" charset="0"/>
                <a:ea typeface="Calibri"/>
                <a:cs typeface="Arial" panose="020B0604020202020204" pitchFamily="34" charset="0"/>
                <a:sym typeface="Calibri"/>
              </a:rPr>
              <a:t> </a:t>
            </a:r>
            <a:r>
              <a:rPr lang="en-US" sz="2000" b="1" dirty="0" err="1">
                <a:solidFill>
                  <a:schemeClr val="bg1"/>
                </a:solidFill>
                <a:latin typeface="Arial" panose="020B0604020202020204" pitchFamily="34" charset="0"/>
                <a:ea typeface="Calibri"/>
                <a:cs typeface="Arial" panose="020B0604020202020204" pitchFamily="34" charset="0"/>
                <a:sym typeface="Calibri"/>
              </a:rPr>
              <a:t>sukoba</a:t>
            </a:r>
            <a:r>
              <a:rPr lang="en-US" sz="2000" b="1" dirty="0">
                <a:solidFill>
                  <a:schemeClr val="bg1"/>
                </a:solidFill>
                <a:latin typeface="Arial" panose="020B0604020202020204" pitchFamily="34" charset="0"/>
                <a:ea typeface="Calibri"/>
                <a:cs typeface="Arial" panose="020B0604020202020204" pitchFamily="34" charset="0"/>
                <a:sym typeface="Calibri"/>
              </a:rPr>
              <a:t>?</a:t>
            </a:r>
          </a:p>
          <a:p>
            <a:endParaRPr lang="en-US" sz="2399" b="1" dirty="0">
              <a:solidFill>
                <a:srgbClr val="FF0000"/>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27C3ED52-DE2F-4415-81DD-DAE350908D27}"/>
              </a:ext>
            </a:extLst>
          </p:cNvPr>
          <p:cNvPicPr>
            <a:picLocks noChangeAspect="1"/>
          </p:cNvPicPr>
          <p:nvPr/>
        </p:nvPicPr>
        <p:blipFill>
          <a:blip r:embed="rId4"/>
          <a:stretch>
            <a:fillRect/>
          </a:stretch>
        </p:blipFill>
        <p:spPr>
          <a:xfrm>
            <a:off x="10053326" y="6123536"/>
            <a:ext cx="1792379" cy="4572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C3027D-68F6-47BF-9682-077535D698C8}"/>
              </a:ext>
            </a:extLst>
          </p:cNvPr>
          <p:cNvSpPr>
            <a:spLocks noGrp="1"/>
          </p:cNvSpPr>
          <p:nvPr>
            <p:ph type="title"/>
          </p:nvPr>
        </p:nvSpPr>
        <p:spPr>
          <a:xfrm>
            <a:off x="-10001" y="0"/>
            <a:ext cx="4069936" cy="6960870"/>
          </a:xfrm>
          <a:solidFill>
            <a:srgbClr val="B925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bodyPr>
          <a:lstStyle/>
          <a:p>
            <a:pPr algn="ctr"/>
            <a:r>
              <a:rPr lang="sr-Latn-RS" sz="4000" dirty="0">
                <a:solidFill>
                  <a:srgbClr val="FFFFFF"/>
                </a:solidFill>
                <a:latin typeface="Arial Black" panose="020B0A04020102020204" pitchFamily="34" charset="0"/>
              </a:rPr>
              <a:t>Zašto ostaje na papiru?</a:t>
            </a:r>
            <a:endParaRPr lang="en-US" sz="4000" dirty="0">
              <a:solidFill>
                <a:srgbClr val="FFFFFF"/>
              </a:solidFill>
              <a:latin typeface="Arial Black" panose="020B0A04020102020204" pitchFamily="34" charset="0"/>
            </a:endParaRPr>
          </a:p>
        </p:txBody>
      </p:sp>
      <p:pic>
        <p:nvPicPr>
          <p:cNvPr id="2050" name="Picture 2">
            <a:extLst>
              <a:ext uri="{FF2B5EF4-FFF2-40B4-BE49-F238E27FC236}">
                <a16:creationId xmlns:a16="http://schemas.microsoft.com/office/drawing/2014/main" id="{2587CA66-3861-45A0-A96F-55C1B958064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2739" y="1882524"/>
            <a:ext cx="6829565" cy="32952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A75C220-0C66-4CAC-B488-E2F4CA6193D5}"/>
              </a:ext>
            </a:extLst>
          </p:cNvPr>
          <p:cNvPicPr>
            <a:picLocks noChangeAspect="1"/>
          </p:cNvPicPr>
          <p:nvPr/>
        </p:nvPicPr>
        <p:blipFill>
          <a:blip r:embed="rId3"/>
          <a:stretch>
            <a:fillRect/>
          </a:stretch>
        </p:blipFill>
        <p:spPr>
          <a:xfrm>
            <a:off x="10183290" y="6229330"/>
            <a:ext cx="1792379" cy="457240"/>
          </a:xfrm>
          <a:prstGeom prst="rect">
            <a:avLst/>
          </a:prstGeom>
        </p:spPr>
      </p:pic>
    </p:spTree>
    <p:extLst>
      <p:ext uri="{BB962C8B-B14F-4D97-AF65-F5344CB8AC3E}">
        <p14:creationId xmlns:p14="http://schemas.microsoft.com/office/powerpoint/2010/main" val="2115057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405</Words>
  <Application>Microsoft Office PowerPoint</Application>
  <PresentationFormat>Widescreen</PresentationFormat>
  <Paragraphs>43</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Calibri Light</vt:lpstr>
      <vt:lpstr>Open Sans Semibold</vt:lpstr>
      <vt:lpstr>Segoe UI</vt:lpstr>
      <vt:lpstr>Wingdings</vt:lpstr>
      <vt:lpstr>Office Theme</vt:lpstr>
      <vt:lpstr>Digitalna transformacija</vt:lpstr>
      <vt:lpstr> Zašto je digitalna transformacija bitna?</vt:lpstr>
      <vt:lpstr>Zašto je digitalna transformacija bitna?</vt:lpstr>
      <vt:lpstr>Stocks and Purchase Management &amp; WMS</vt:lpstr>
      <vt:lpstr>PowerPoint Presentation</vt:lpstr>
      <vt:lpstr>PowerPoint Presentation</vt:lpstr>
      <vt:lpstr>Napredovanje znanja od otkrića do upotrebe i tehnološka dolina smrti </vt:lpstr>
      <vt:lpstr> Tehnološka dolina smrti </vt:lpstr>
      <vt:lpstr>Zašto ostaje na papiru?</vt:lpstr>
      <vt:lpstr>Hvala na pažnji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Digitalna transformacija</dc:title>
  <dc:creator>Spasenija Božanić</dc:creator>
  <cp:lastModifiedBy>PVE - Branko  Mihorko</cp:lastModifiedBy>
  <cp:revision>3</cp:revision>
  <dcterms:created xsi:type="dcterms:W3CDTF">2021-10-23T09:55:18Z</dcterms:created>
  <dcterms:modified xsi:type="dcterms:W3CDTF">2021-10-25T08:15:45Z</dcterms:modified>
</cp:coreProperties>
</file>