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wdp" ContentType="image/vnd.ms-photo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63" r:id="rId1"/>
  </p:sldMasterIdLst>
  <p:notesMasterIdLst>
    <p:notesMasterId r:id="rId25"/>
  </p:notesMasterIdLst>
  <p:handoutMasterIdLst>
    <p:handoutMasterId r:id="rId26"/>
  </p:handoutMasterIdLst>
  <p:sldIdLst>
    <p:sldId id="964" r:id="rId2"/>
    <p:sldId id="965" r:id="rId3"/>
    <p:sldId id="967" r:id="rId4"/>
    <p:sldId id="968" r:id="rId5"/>
    <p:sldId id="970" r:id="rId6"/>
    <p:sldId id="971" r:id="rId7"/>
    <p:sldId id="974" r:id="rId8"/>
    <p:sldId id="976" r:id="rId9"/>
    <p:sldId id="977" r:id="rId10"/>
    <p:sldId id="979" r:id="rId11"/>
    <p:sldId id="980" r:id="rId12"/>
    <p:sldId id="981" r:id="rId13"/>
    <p:sldId id="982" r:id="rId14"/>
    <p:sldId id="984" r:id="rId15"/>
    <p:sldId id="1011" r:id="rId16"/>
    <p:sldId id="1008" r:id="rId17"/>
    <p:sldId id="1009" r:id="rId18"/>
    <p:sldId id="1012" r:id="rId19"/>
    <p:sldId id="1013" r:id="rId20"/>
    <p:sldId id="1014" r:id="rId21"/>
    <p:sldId id="1002" r:id="rId22"/>
    <p:sldId id="1015" r:id="rId23"/>
    <p:sldId id="918" r:id="rId24"/>
  </p:sldIdLst>
  <p:sldSz cx="12192000" cy="6858000"/>
  <p:notesSz cx="6797675" cy="9926638"/>
  <p:defaultTextStyle>
    <a:defPPr>
      <a:defRPr lang="sr-Latn-C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413" userDrawn="1">
          <p15:clr>
            <a:srgbClr val="A4A3A4"/>
          </p15:clr>
        </p15:guide>
        <p15:guide id="3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FD18D"/>
    <a:srgbClr val="D4A654"/>
    <a:srgbClr val="AB7D2B"/>
    <a:srgbClr val="DDB979"/>
    <a:srgbClr val="D09E44"/>
    <a:srgbClr val="6E511C"/>
    <a:srgbClr val="906924"/>
    <a:srgbClr val="FFFFC1"/>
    <a:srgbClr val="C28D31"/>
    <a:srgbClr val="FFFF7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  <a:nwCell>
      <a:tcStyle>
        <a:tcBdr/>
      </a:tcStyle>
    </a:nw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  <a:nwCell>
      <a:tcStyle>
        <a:tcBdr/>
      </a:tcStyle>
    </a:nwCell>
  </a:tblStyle>
  <a:tblStyle styleId="{5C22544A-7EE6-4342-B048-85BDC9FD1C3A}" styleName="Medium Style 2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scrgbClr r="0" g="0" b="0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  <a:nwCell>
      <a:tcStyle>
        <a:tcBdr/>
      </a:tcStyle>
    </a:nw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8012" autoAdjust="0"/>
    <p:restoredTop sz="95652" autoAdjust="0"/>
  </p:normalViewPr>
  <p:slideViewPr>
    <p:cSldViewPr>
      <p:cViewPr varScale="1">
        <p:scale>
          <a:sx n="98" d="100"/>
          <a:sy n="98" d="100"/>
        </p:scale>
        <p:origin x="-114" y="-348"/>
      </p:cViewPr>
      <p:guideLst>
        <p:guide orient="horz" pos="2160"/>
        <p:guide pos="3413"/>
        <p:guide pos="3840"/>
      </p:guideLst>
    </p:cSldViewPr>
  </p:slideViewPr>
  <p:outlineViewPr>
    <p:cViewPr>
      <p:scale>
        <a:sx n="33" d="100"/>
        <a:sy n="33" d="100"/>
      </p:scale>
      <p:origin x="0" y="-5365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1790" y="43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110254-8A6A-4979-84A5-BBA25F39A318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97911658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  <a:extLst/>
          </a:lstStyle>
          <a:p>
            <a:pPr>
              <a:defRPr/>
            </a:pPr>
            <a:fld id="{616EEEF2-A9E4-4BDB-A010-6C4B044102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523683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16EEEF2-A9E4-4BDB-A010-6C4B044102B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15332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r-HR" altLang="sr-Latn-RS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D4E2760-DF2B-46C5-8CA3-0F9E733C7D5B}" type="slidenum">
              <a:rPr lang="hr-HR" altLang="sr-Latn-R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13</a:t>
            </a:fld>
            <a:endParaRPr lang="hr-HR" altLang="sr-Latn-R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27766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sr-Latn-RS" altLang="sr-Latn-RS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2A90CA0-D617-4879-997F-85DCD60B36FF}" type="slidenum">
              <a:rPr lang="hr-HR" altLang="sr-Latn-R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18</a:t>
            </a:fld>
            <a:endParaRPr lang="hr-HR" altLang="sr-Latn-R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02141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sr-Latn-RS" altLang="sr-Latn-RS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2A90CA0-D617-4879-997F-85DCD60B36FF}" type="slidenum">
              <a:rPr lang="hr-HR" altLang="sr-Latn-R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23</a:t>
            </a:fld>
            <a:endParaRPr lang="hr-HR" altLang="sr-Latn-R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2090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757578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 userDrawn="1"/>
        </p:nvSpPr>
        <p:spPr>
          <a:xfrm>
            <a:off x="144875" y="150813"/>
            <a:ext cx="11904133" cy="6553200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r-HR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142993" y="140181"/>
            <a:ext cx="11906015" cy="6553200"/>
          </a:xfrm>
          <a:prstGeom prst="rect">
            <a:avLst/>
          </a:prstGeom>
          <a:noFill/>
          <a:ln w="3175">
            <a:solidFill>
              <a:srgbClr val="C8C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r-HR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3352" y="209734"/>
            <a:ext cx="708307" cy="770994"/>
          </a:xfrm>
          <a:prstGeom prst="rect">
            <a:avLst/>
          </a:prstGeom>
        </p:spPr>
      </p:pic>
      <p:pic>
        <p:nvPicPr>
          <p:cNvPr id="6" name="Picture 5" descr="http://www.miamienvelopes.com/assets/images/sheets/stardream/Stardream%20Antique%20Gold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0"/>
                    </a14:imgEffect>
                    <a14:imgEffect>
                      <a14:brightnessContrast brigh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155" y="-27384"/>
            <a:ext cx="12207155" cy="688538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 userDrawn="1"/>
        </p:nvSpPr>
        <p:spPr>
          <a:xfrm>
            <a:off x="142993" y="129548"/>
            <a:ext cx="11906015" cy="6553200"/>
          </a:xfrm>
          <a:prstGeom prst="rect">
            <a:avLst/>
          </a:prstGeom>
          <a:noFill/>
          <a:ln w="3175">
            <a:solidFill>
              <a:srgbClr val="C8C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r-HR"/>
          </a:p>
        </p:txBody>
      </p:sp>
      <p:sp>
        <p:nvSpPr>
          <p:cNvPr id="11" name="Rectangle 10"/>
          <p:cNvSpPr/>
          <p:nvPr userDrawn="1"/>
        </p:nvSpPr>
        <p:spPr>
          <a:xfrm>
            <a:off x="142993" y="129548"/>
            <a:ext cx="11906015" cy="6553200"/>
          </a:xfrm>
          <a:prstGeom prst="rect">
            <a:avLst/>
          </a:prstGeom>
          <a:noFill/>
          <a:ln w="3175">
            <a:solidFill>
              <a:srgbClr val="C8C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r-HR"/>
          </a:p>
        </p:txBody>
      </p:sp>
      <p:pic>
        <p:nvPicPr>
          <p:cNvPr id="12" name="Picture 4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7284" y="188641"/>
            <a:ext cx="720337" cy="648072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277920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4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257C04F-C71F-4943-9B23-82158DFF6494}" type="datetimeFigureOut">
              <a:rPr lang="sr-Latn-CS"/>
              <a:pPr>
                <a:defRPr/>
              </a:pPr>
              <a:t>27.10.2021.</a:t>
            </a:fld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9593C52-5EBC-4491-BD31-231175C142B5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xmlns="" val="670412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05A954C-BE5D-4239-937B-830ECC9DD6C2}" type="datetimeFigureOut">
              <a:rPr lang="sr-Latn-CS"/>
              <a:pPr>
                <a:defRPr/>
              </a:pPr>
              <a:t>27.10.2021.</a:t>
            </a:fld>
            <a:endParaRPr lang="hr-H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32343BA-70E1-4E96-96AD-16B6FF197DA8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xmlns="" val="3402717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F9310A5-45B8-4C2B-8DFF-BA059B98AB96}" type="datetimeFigureOut">
              <a:rPr lang="hr-HR" smtClean="0"/>
              <a:pPr/>
              <a:t>27.10.2021.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74FAF55-020A-4343-813E-507992485CF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007657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640561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www.miamienvelopes.com/assets/images/sheets/stardream/Stardream%20Antique%20Gold.JP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saturation sat="0"/>
                    </a14:imgEffect>
                    <a14:imgEffect>
                      <a14:brightnessContrast brigh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155" y="-27384"/>
            <a:ext cx="12207155" cy="688538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42993" y="129548"/>
            <a:ext cx="11906015" cy="6553200"/>
          </a:xfrm>
          <a:prstGeom prst="rect">
            <a:avLst/>
          </a:prstGeom>
          <a:noFill/>
          <a:ln w="3175">
            <a:solidFill>
              <a:srgbClr val="C8C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r-HR"/>
          </a:p>
        </p:txBody>
      </p:sp>
      <p:sp>
        <p:nvSpPr>
          <p:cNvPr id="6" name="Rectangle 5"/>
          <p:cNvSpPr/>
          <p:nvPr userDrawn="1"/>
        </p:nvSpPr>
        <p:spPr>
          <a:xfrm>
            <a:off x="142993" y="129548"/>
            <a:ext cx="11906015" cy="6553200"/>
          </a:xfrm>
          <a:prstGeom prst="rect">
            <a:avLst/>
          </a:prstGeom>
          <a:noFill/>
          <a:ln w="3175">
            <a:solidFill>
              <a:srgbClr val="C8C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r-HR"/>
          </a:p>
        </p:txBody>
      </p:sp>
      <p:pic>
        <p:nvPicPr>
          <p:cNvPr id="9" name="Picture 4"/>
          <p:cNvPicPr>
            <a:picLocks noChangeAspect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97284" y="188641"/>
            <a:ext cx="720337" cy="648072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35" r:id="rId1"/>
    <p:sldLayoutId id="2147484075" r:id="rId2"/>
    <p:sldLayoutId id="2147484082" r:id="rId3"/>
    <p:sldLayoutId id="2147484085" r:id="rId4"/>
    <p:sldLayoutId id="2147484087" r:id="rId5"/>
    <p:sldLayoutId id="2147484088" r:id="rId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jpeg"/><Relationship Id="rId18" Type="http://schemas.openxmlformats.org/officeDocument/2006/relationships/image" Target="../media/image26.jpe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12" Type="http://schemas.openxmlformats.org/officeDocument/2006/relationships/image" Target="../media/image20.jpeg"/><Relationship Id="rId17" Type="http://schemas.openxmlformats.org/officeDocument/2006/relationships/image" Target="../media/image25.jpeg"/><Relationship Id="rId2" Type="http://schemas.openxmlformats.org/officeDocument/2006/relationships/image" Target="../media/image10.jpeg"/><Relationship Id="rId16" Type="http://schemas.openxmlformats.org/officeDocument/2006/relationships/image" Target="../media/image24.gif"/><Relationship Id="rId20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5" Type="http://schemas.openxmlformats.org/officeDocument/2006/relationships/image" Target="../media/image23.png"/><Relationship Id="rId10" Type="http://schemas.openxmlformats.org/officeDocument/2006/relationships/image" Target="../media/image18.jpeg"/><Relationship Id="rId19" Type="http://schemas.openxmlformats.org/officeDocument/2006/relationships/image" Target="../media/image27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Relationship Id="rId14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gif"/><Relationship Id="rId7" Type="http://schemas.openxmlformats.org/officeDocument/2006/relationships/image" Target="../media/image40.png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4.gif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gif"/><Relationship Id="rId9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ttp://www.miamienvelopes.com/assets/images/sheets/stardream/Stardream%20Antique%20Gold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0"/>
                    </a14:imgEffect>
                    <a14:imgEffect>
                      <a14:brightnessContrast brigh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155" y="-27384"/>
            <a:ext cx="12207155" cy="688538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23592" y="361585"/>
            <a:ext cx="830164" cy="746881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/>
          <p:cNvSpPr txBox="1"/>
          <p:nvPr/>
        </p:nvSpPr>
        <p:spPr>
          <a:xfrm flipH="1">
            <a:off x="843010" y="1329840"/>
            <a:ext cx="4217789" cy="40011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hr-HR" altLang="sr-Latn-RS" sz="2000" b="1" dirty="0">
                <a:solidFill>
                  <a:srgbClr val="D2AA00"/>
                </a:solidFill>
                <a:cs typeface="Arial" pitchFamily="34" charset="0"/>
              </a:rPr>
              <a:t>Centar za razvoj osobnosti d.o.o.</a:t>
            </a:r>
          </a:p>
        </p:txBody>
      </p:sp>
      <p:sp>
        <p:nvSpPr>
          <p:cNvPr id="3" name="Rounded Rectangle 2"/>
          <p:cNvSpPr/>
          <p:nvPr/>
        </p:nvSpPr>
        <p:spPr>
          <a:xfrm rot="21152413">
            <a:off x="778153" y="4718501"/>
            <a:ext cx="4394655" cy="919401"/>
          </a:xfrm>
          <a:prstGeom prst="roundRect">
            <a:avLst/>
          </a:prstGeom>
          <a:solidFill>
            <a:schemeClr val="tx1">
              <a:lumMod val="65000"/>
              <a:lumOff val="35000"/>
              <a:alpha val="29000"/>
            </a:schemeClr>
          </a:solidFill>
          <a:ln>
            <a:solidFill>
              <a:srgbClr val="D2AA0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perspectiveLeft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  <a:sp3d extrusionH="57150">
              <a:bevelT w="82550" h="38100" prst="coolSlant"/>
            </a:sp3d>
          </a:bodyPr>
          <a:lstStyle/>
          <a:p>
            <a:pPr algn="ctr"/>
            <a:r>
              <a:rPr lang="hr-HR" sz="2400" b="1" dirty="0">
                <a:ln>
                  <a:solidFill>
                    <a:prstClr val="black"/>
                  </a:solidFill>
                </a:ln>
                <a:solidFill>
                  <a:srgbClr val="EFD18D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Black" panose="020B0A04020102020204" pitchFamily="34" charset="0"/>
                <a:ea typeface="ＭＳ Ｐゴシック" pitchFamily="-80" charset="-128"/>
                <a:cs typeface="Arial" pitchFamily="34" charset="0"/>
              </a:rPr>
              <a:t>Boris Blažinić, prof. psihologije</a:t>
            </a:r>
          </a:p>
        </p:txBody>
      </p:sp>
      <p:pic>
        <p:nvPicPr>
          <p:cNvPr id="2050" name="Picture 2" descr="https://blink.ucsd.edu/_images/homepage/landing-pages/hr-touch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0017"/>
          <a:stretch/>
        </p:blipFill>
        <p:spPr bwMode="auto">
          <a:xfrm>
            <a:off x="5807968" y="968976"/>
            <a:ext cx="6642310" cy="4680520"/>
          </a:xfrm>
          <a:prstGeom prst="ellipse">
            <a:avLst/>
          </a:prstGeom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306952" y="2635482"/>
            <a:ext cx="55010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4000" b="1" dirty="0">
                <a:ln>
                  <a:solidFill>
                    <a:prstClr val="black"/>
                  </a:solidFill>
                </a:ln>
                <a:solidFill>
                  <a:srgbClr val="EFD1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pitchFamily="-80" charset="-128"/>
                <a:cs typeface="Arial" pitchFamily="34" charset="0"/>
              </a:rPr>
              <a:t>Radna snaga – KAPITAL,</a:t>
            </a:r>
          </a:p>
          <a:p>
            <a:pPr algn="ctr"/>
            <a:r>
              <a:rPr lang="hr-HR" sz="4000" b="1" dirty="0">
                <a:ln>
                  <a:solidFill>
                    <a:prstClr val="black"/>
                  </a:solidFill>
                </a:ln>
                <a:solidFill>
                  <a:srgbClr val="EFD1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pitchFamily="-80" charset="-128"/>
                <a:cs typeface="Arial" pitchFamily="34" charset="0"/>
              </a:rPr>
              <a:t> a ne RESURS ili TROŠAK </a:t>
            </a:r>
            <a:endParaRPr lang="hr-H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2993" y="129548"/>
            <a:ext cx="11906015" cy="6553200"/>
          </a:xfrm>
          <a:prstGeom prst="rect">
            <a:avLst/>
          </a:prstGeom>
          <a:noFill/>
          <a:ln w="3175">
            <a:solidFill>
              <a:srgbClr val="C8C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92128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63752" y="1196752"/>
            <a:ext cx="3619500" cy="5010150"/>
          </a:xfrm>
          <a:prstGeom prst="rect">
            <a:avLst/>
          </a:prstGeom>
        </p:spPr>
      </p:pic>
      <p:sp>
        <p:nvSpPr>
          <p:cNvPr id="27" name="Rounded Rectangular Callout 26"/>
          <p:cNvSpPr/>
          <p:nvPr/>
        </p:nvSpPr>
        <p:spPr>
          <a:xfrm>
            <a:off x="7877753" y="3560152"/>
            <a:ext cx="3834871" cy="1957079"/>
          </a:xfrm>
          <a:prstGeom prst="wedgeRoundRectCallout">
            <a:avLst>
              <a:gd name="adj1" fmla="val -63450"/>
              <a:gd name="adj2" fmla="val -48814"/>
              <a:gd name="adj3" fmla="val 16667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hr-HR" altLang="sr-Latn-RS" sz="2400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ＭＳ Ｐゴシック" pitchFamily="-80" charset="-128"/>
                <a:cs typeface="Times New Roman" pitchFamily="18" charset="0"/>
              </a:rPr>
              <a:t>Koje su KRATKOROČNE I DUGOROČNE POSLJEDICE?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1127448" y="1484784"/>
            <a:ext cx="3600401" cy="1370733"/>
          </a:xfrm>
          <a:prstGeom prst="wedgeRoundRectCallout">
            <a:avLst>
              <a:gd name="adj1" fmla="val 44371"/>
              <a:gd name="adj2" fmla="val 80004"/>
              <a:gd name="adj3" fmla="val 16667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hr-HR" altLang="sr-Latn-RS" sz="2400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ＭＳ Ｐゴシック" pitchFamily="-80" charset="-128"/>
                <a:cs typeface="Times New Roman" pitchFamily="18" charset="0"/>
              </a:rPr>
              <a:t>Što će se dogoditi ako NE INTERVENIRAMO?</a:t>
            </a:r>
          </a:p>
        </p:txBody>
      </p:sp>
      <p:sp>
        <p:nvSpPr>
          <p:cNvPr id="26633" name="Rectangle 1"/>
          <p:cNvSpPr txBox="1">
            <a:spLocks/>
          </p:cNvSpPr>
          <p:nvPr/>
        </p:nvSpPr>
        <p:spPr bwMode="auto">
          <a:xfrm>
            <a:off x="1200125" y="159604"/>
            <a:ext cx="6696075" cy="67710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  <a:sp3d extrusionH="57150">
              <a:bevelT w="82550" h="38100" prst="coolSlant"/>
            </a:sp3d>
          </a:bodyPr>
          <a:lstStyle>
            <a:defPPr>
              <a:defRPr lang="sr-Latn-CS"/>
            </a:defPPr>
            <a:lvl1pPr eaLnBrk="1" fontAlgn="auto" hangingPunct="1">
              <a:spcBef>
                <a:spcPts val="0"/>
              </a:spcBef>
              <a:spcAft>
                <a:spcPts val="0"/>
              </a:spcAft>
              <a:defRPr sz="3800" b="1" kern="0" spc="-150">
                <a:solidFill>
                  <a:srgbClr val="E5B5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+mj-ea"/>
                <a:cs typeface="+mj-cs"/>
              </a:defRPr>
            </a:lvl1pPr>
            <a:lvl2pPr algn="ctr">
              <a:defRPr sz="4400">
                <a:latin typeface="Calibri" pitchFamily="34" charset="0"/>
              </a:defRPr>
            </a:lvl2pPr>
            <a:lvl3pPr algn="ctr">
              <a:defRPr sz="4400">
                <a:latin typeface="Calibri" pitchFamily="34" charset="0"/>
              </a:defRPr>
            </a:lvl3pPr>
            <a:lvl4pPr algn="ctr">
              <a:defRPr sz="4400">
                <a:latin typeface="Calibri" pitchFamily="34" charset="0"/>
              </a:defRPr>
            </a:lvl4pPr>
            <a:lvl5pPr algn="ctr">
              <a:defRPr sz="44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r>
              <a:rPr lang="hr-HR" altLang="sr-Latn-RS" dirty="0"/>
              <a:t>Procjena rizika/ posljedica?</a:t>
            </a:r>
            <a:endParaRPr lang="en-US" altLang="sr-Latn-RS" dirty="0"/>
          </a:p>
        </p:txBody>
      </p:sp>
    </p:spTree>
    <p:extLst>
      <p:ext uri="{BB962C8B-B14F-4D97-AF65-F5344CB8AC3E}">
        <p14:creationId xmlns:p14="http://schemas.microsoft.com/office/powerpoint/2010/main" xmlns="" val="2577441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head%20bash%20wall.gif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2812" y="2850349"/>
            <a:ext cx="2563388" cy="252286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" name="Group 29"/>
          <p:cNvGrpSpPr/>
          <p:nvPr/>
        </p:nvGrpSpPr>
        <p:grpSpPr>
          <a:xfrm>
            <a:off x="4943872" y="896778"/>
            <a:ext cx="3713537" cy="1806899"/>
            <a:chOff x="4203768" y="1432757"/>
            <a:chExt cx="3198144" cy="1160009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grpSp>
          <p:nvGrpSpPr>
            <p:cNvPr id="5" name="Group 4"/>
            <p:cNvGrpSpPr/>
            <p:nvPr/>
          </p:nvGrpSpPr>
          <p:grpSpPr>
            <a:xfrm>
              <a:off x="4203768" y="1435490"/>
              <a:ext cx="2880320" cy="1157276"/>
              <a:chOff x="3889407" y="-5883"/>
              <a:chExt cx="2635781" cy="1713257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3889407" y="-5883"/>
                <a:ext cx="2635781" cy="1713257"/>
              </a:xfrm>
              <a:prstGeom prst="roundRect">
                <a:avLst/>
              </a:prstGeom>
              <a:solidFill>
                <a:schemeClr val="accent3">
                  <a:lumMod val="40000"/>
                  <a:lumOff val="60000"/>
                  <a:alpha val="71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" name="Rounded Rectangle 4"/>
              <p:cNvSpPr/>
              <p:nvPr/>
            </p:nvSpPr>
            <p:spPr>
              <a:xfrm>
                <a:off x="3986323" y="84850"/>
                <a:ext cx="2468513" cy="1545989"/>
              </a:xfrm>
              <a:prstGeom prst="rect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247650" tIns="247650" rIns="247650" bIns="247650" spcCol="1270" anchor="ctr"/>
              <a:lstStyle/>
              <a:p>
                <a:pPr defTabSz="2889250">
                  <a:lnSpc>
                    <a:spcPct val="150000"/>
                  </a:lnSpc>
                  <a:spcAft>
                    <a:spcPct val="35000"/>
                  </a:spcAft>
                  <a:defRPr/>
                </a:pPr>
                <a:endParaRPr lang="hr-HR" sz="24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" name="Rectangle 2"/>
            <p:cNvSpPr/>
            <p:nvPr/>
          </p:nvSpPr>
          <p:spPr>
            <a:xfrm>
              <a:off x="4312062" y="1432757"/>
              <a:ext cx="3089850" cy="1126258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tabLst>
                  <a:tab pos="5221288" algn="l"/>
                </a:tabLst>
                <a:defRPr/>
              </a:pPr>
              <a:r>
                <a:rPr lang="hr-HR" sz="2400" dirty="0">
                  <a:solidFill>
                    <a:prstClr val="black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Arial" charset="0"/>
                  <a:cs typeface="Arial" charset="0"/>
                </a:rPr>
                <a:t>Pad </a:t>
              </a:r>
              <a:r>
                <a:rPr lang="hr-HR" sz="2400" dirty="0">
                  <a:solidFill>
                    <a:srgbClr val="C00000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Arial" charset="0"/>
                  <a:cs typeface="Arial" charset="0"/>
                </a:rPr>
                <a:t>zadovoljstva</a:t>
              </a:r>
            </a:p>
            <a:p>
              <a:pPr>
                <a:lnSpc>
                  <a:spcPct val="150000"/>
                </a:lnSpc>
                <a:tabLst>
                  <a:tab pos="5221288" algn="l"/>
                </a:tabLst>
                <a:defRPr/>
              </a:pPr>
              <a:r>
                <a:rPr lang="hr-HR" sz="2400" dirty="0">
                  <a:solidFill>
                    <a:prstClr val="black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Arial" charset="0"/>
                  <a:cs typeface="Arial" charset="0"/>
                </a:rPr>
                <a:t>Pad </a:t>
              </a:r>
              <a:r>
                <a:rPr lang="hr-HR" sz="2400" dirty="0">
                  <a:solidFill>
                    <a:srgbClr val="C00000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Arial" charset="0"/>
                  <a:cs typeface="Arial" charset="0"/>
                </a:rPr>
                <a:t>motivacije</a:t>
              </a:r>
            </a:p>
            <a:p>
              <a:pPr>
                <a:lnSpc>
                  <a:spcPct val="150000"/>
                </a:lnSpc>
                <a:tabLst>
                  <a:tab pos="5221288" algn="l"/>
                </a:tabLst>
                <a:defRPr/>
              </a:pPr>
              <a:r>
                <a:rPr lang="hr-HR" sz="2400" dirty="0">
                  <a:solidFill>
                    <a:prstClr val="black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Arial" charset="0"/>
                  <a:cs typeface="Arial" charset="0"/>
                </a:rPr>
                <a:t>Pad </a:t>
              </a:r>
              <a:r>
                <a:rPr lang="hr-HR" sz="2400" dirty="0">
                  <a:solidFill>
                    <a:srgbClr val="C00000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Arial" charset="0"/>
                  <a:cs typeface="Arial" charset="0"/>
                </a:rPr>
                <a:t>kompetentnosti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290176" y="3284984"/>
            <a:ext cx="3941728" cy="1882597"/>
            <a:chOff x="1570811" y="3789040"/>
            <a:chExt cx="3068633" cy="1549336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grpSp>
          <p:nvGrpSpPr>
            <p:cNvPr id="11" name="Group 10"/>
            <p:cNvGrpSpPr/>
            <p:nvPr/>
          </p:nvGrpSpPr>
          <p:grpSpPr>
            <a:xfrm>
              <a:off x="1570811" y="3789040"/>
              <a:ext cx="2880320" cy="1549336"/>
              <a:chOff x="3902689" y="1216"/>
              <a:chExt cx="2635781" cy="1713257"/>
            </a:xfrm>
            <a:solidFill>
              <a:srgbClr val="FFB3B3"/>
            </a:solidFill>
          </p:grpSpPr>
          <p:sp>
            <p:nvSpPr>
              <p:cNvPr id="12" name="Rounded Rectangle 11"/>
              <p:cNvSpPr/>
              <p:nvPr/>
            </p:nvSpPr>
            <p:spPr>
              <a:xfrm>
                <a:off x="3902689" y="1216"/>
                <a:ext cx="2635781" cy="1713257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  <a:alpha val="68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3" name="Rounded Rectangle 4"/>
              <p:cNvSpPr/>
              <p:nvPr/>
            </p:nvSpPr>
            <p:spPr>
              <a:xfrm>
                <a:off x="3986322" y="84850"/>
                <a:ext cx="2468513" cy="154598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247650" tIns="247650" rIns="247650" bIns="247650" spcCol="1270" anchor="ctr"/>
              <a:lstStyle/>
              <a:p>
                <a:pPr defTabSz="28892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hr-HR" sz="24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1662258" y="3797588"/>
              <a:ext cx="2977186" cy="1443772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tabLst>
                  <a:tab pos="5221288" algn="l"/>
                </a:tabLst>
                <a:defRPr/>
              </a:pPr>
              <a:r>
                <a:rPr lang="hr-HR" sz="2400" dirty="0">
                  <a:solidFill>
                    <a:prstClr val="black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Arial" charset="0"/>
                  <a:cs typeface="Arial" charset="0"/>
                </a:rPr>
                <a:t>Povećnje </a:t>
              </a:r>
              <a:r>
                <a:rPr lang="hr-HR" sz="2400" dirty="0">
                  <a:solidFill>
                    <a:srgbClr val="C00000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Arial" charset="0"/>
                  <a:cs typeface="Arial" charset="0"/>
                </a:rPr>
                <a:t>troškova</a:t>
              </a:r>
            </a:p>
            <a:p>
              <a:pPr>
                <a:lnSpc>
                  <a:spcPct val="150000"/>
                </a:lnSpc>
                <a:tabLst>
                  <a:tab pos="5221288" algn="l"/>
                </a:tabLst>
                <a:defRPr/>
              </a:pPr>
              <a:r>
                <a:rPr lang="hr-HR" sz="2400" dirty="0">
                  <a:solidFill>
                    <a:prstClr val="black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Arial" charset="0"/>
                  <a:cs typeface="Arial" charset="0"/>
                </a:rPr>
                <a:t>Rast</a:t>
              </a:r>
              <a:r>
                <a:rPr lang="hr-HR" sz="2400" dirty="0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Arial" charset="0"/>
                  <a:cs typeface="Arial" charset="0"/>
                </a:rPr>
                <a:t>  </a:t>
              </a:r>
              <a:r>
                <a:rPr lang="hr-HR" sz="2400" dirty="0">
                  <a:solidFill>
                    <a:srgbClr val="C00000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Arial" charset="0"/>
                  <a:cs typeface="Arial" charset="0"/>
                </a:rPr>
                <a:t>nezadovoljstva</a:t>
              </a:r>
            </a:p>
            <a:p>
              <a:pPr>
                <a:lnSpc>
                  <a:spcPct val="150000"/>
                </a:lnSpc>
                <a:tabLst>
                  <a:tab pos="5221288" algn="l"/>
                </a:tabLst>
                <a:defRPr/>
              </a:pPr>
              <a:r>
                <a:rPr lang="hr-HR" sz="2400" dirty="0">
                  <a:solidFill>
                    <a:prstClr val="black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Arial" charset="0"/>
                  <a:cs typeface="Arial" charset="0"/>
                </a:rPr>
                <a:t>Pad</a:t>
              </a:r>
              <a:r>
                <a:rPr lang="hr-HR" sz="2400" dirty="0">
                  <a:ln>
                    <a:solidFill>
                      <a:sysClr val="windowText" lastClr="000000"/>
                    </a:solidFill>
                  </a:ln>
                  <a:solidFill>
                    <a:srgbClr val="C00000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Arial" charset="0"/>
                  <a:cs typeface="Arial" charset="0"/>
                </a:rPr>
                <a:t> </a:t>
              </a:r>
              <a:r>
                <a:rPr lang="hr-HR" sz="2400" dirty="0">
                  <a:solidFill>
                    <a:srgbClr val="C00000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Arial" charset="0"/>
                  <a:cs typeface="Arial" charset="0"/>
                </a:rPr>
                <a:t>ugleda i povjerenja</a:t>
              </a:r>
            </a:p>
          </p:txBody>
        </p:sp>
      </p:grpSp>
      <p:sp>
        <p:nvSpPr>
          <p:cNvPr id="27654" name="Rectangle 1"/>
          <p:cNvSpPr txBox="1">
            <a:spLocks/>
          </p:cNvSpPr>
          <p:nvPr/>
        </p:nvSpPr>
        <p:spPr bwMode="auto">
          <a:xfrm>
            <a:off x="1261070" y="159604"/>
            <a:ext cx="3106738" cy="67710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  <a:sp3d extrusionH="57150">
              <a:bevelT w="82550" h="38100" prst="coolSlant"/>
            </a:sp3d>
          </a:bodyPr>
          <a:lstStyle>
            <a:defPPr>
              <a:defRPr lang="sr-Latn-CS"/>
            </a:defPPr>
            <a:lvl1pPr eaLnBrk="1" fontAlgn="auto" hangingPunct="1">
              <a:spcBef>
                <a:spcPts val="0"/>
              </a:spcBef>
              <a:spcAft>
                <a:spcPts val="0"/>
              </a:spcAft>
              <a:defRPr sz="3800" b="1" kern="0" spc="-150">
                <a:solidFill>
                  <a:srgbClr val="E5B5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+mj-ea"/>
                <a:cs typeface="+mj-cs"/>
              </a:defRPr>
            </a:lvl1pPr>
            <a:lvl2pPr algn="ctr">
              <a:defRPr sz="4400">
                <a:latin typeface="Calibri" pitchFamily="34" charset="0"/>
              </a:defRPr>
            </a:lvl2pPr>
            <a:lvl3pPr algn="ctr">
              <a:defRPr sz="4400">
                <a:latin typeface="Calibri" pitchFamily="34" charset="0"/>
              </a:defRPr>
            </a:lvl3pPr>
            <a:lvl4pPr algn="ctr">
              <a:defRPr sz="4400">
                <a:latin typeface="Calibri" pitchFamily="34" charset="0"/>
              </a:defRPr>
            </a:lvl4pPr>
            <a:lvl5pPr algn="ctr">
              <a:defRPr sz="44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r>
              <a:rPr lang="hr-HR" altLang="sr-Latn-RS" dirty="0"/>
              <a:t>Posljedice?</a:t>
            </a:r>
            <a:endParaRPr lang="en-US" altLang="sr-Latn-RS" dirty="0"/>
          </a:p>
        </p:txBody>
      </p:sp>
      <p:sp>
        <p:nvSpPr>
          <p:cNvPr id="27" name="Rounded Rectangular Callout 26"/>
          <p:cNvSpPr/>
          <p:nvPr/>
        </p:nvSpPr>
        <p:spPr>
          <a:xfrm>
            <a:off x="8863740" y="5517232"/>
            <a:ext cx="2729750" cy="864096"/>
          </a:xfrm>
          <a:prstGeom prst="wedgeRoundRectCallout">
            <a:avLst>
              <a:gd name="adj1" fmla="val -41227"/>
              <a:gd name="adj2" fmla="val -79315"/>
              <a:gd name="adj3" fmla="val 16667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/>
          <a:lstStyle/>
          <a:p>
            <a:pPr algn="ctr"/>
            <a:r>
              <a:rPr lang="hr-HR" sz="2000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ＭＳ Ｐゴシック" pitchFamily="-80" charset="-128"/>
                <a:cs typeface="Times New Roman" pitchFamily="18" charset="0"/>
              </a:rPr>
              <a:t>Najčešće se PODCJENJUJE</a:t>
            </a:r>
          </a:p>
        </p:txBody>
      </p:sp>
      <p:sp>
        <p:nvSpPr>
          <p:cNvPr id="28" name="Rounded Rectangular Callout 27"/>
          <p:cNvSpPr/>
          <p:nvPr/>
        </p:nvSpPr>
        <p:spPr>
          <a:xfrm>
            <a:off x="1146184" y="5589239"/>
            <a:ext cx="2032797" cy="627705"/>
          </a:xfrm>
          <a:prstGeom prst="wedgeRoundRectCallout">
            <a:avLst>
              <a:gd name="adj1" fmla="val 33239"/>
              <a:gd name="adj2" fmla="val -76796"/>
              <a:gd name="adj3" fmla="val 16667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hr-HR" sz="2000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ＭＳ Ｐゴシック" pitchFamily="-80" charset="-128"/>
                <a:cs typeface="Times New Roman" pitchFamily="18" charset="0"/>
              </a:rPr>
              <a:t>Pada PROFIT</a:t>
            </a:r>
          </a:p>
        </p:txBody>
      </p:sp>
      <p:sp>
        <p:nvSpPr>
          <p:cNvPr id="26" name="Rounded Rectangular Callout 25"/>
          <p:cNvSpPr/>
          <p:nvPr/>
        </p:nvSpPr>
        <p:spPr>
          <a:xfrm>
            <a:off x="8864956" y="461700"/>
            <a:ext cx="2102613" cy="864096"/>
          </a:xfrm>
          <a:prstGeom prst="wedgeRoundRectCallout">
            <a:avLst>
              <a:gd name="adj1" fmla="val -70664"/>
              <a:gd name="adj2" fmla="val 36585"/>
              <a:gd name="adj3" fmla="val 16667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/>
          <a:lstStyle/>
          <a:p>
            <a:pPr algn="ctr"/>
            <a:r>
              <a:rPr lang="hr-HR" sz="2000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ＭＳ Ｐゴシック" pitchFamily="-80" charset="-128"/>
                <a:cs typeface="Times New Roman" pitchFamily="18" charset="0"/>
              </a:rPr>
              <a:t>Najčešće se ZANEMARUJE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8268282" y="3277159"/>
            <a:ext cx="3516350" cy="1808025"/>
            <a:chOff x="7612555" y="3772634"/>
            <a:chExt cx="3516350" cy="1808025"/>
          </a:xfrm>
        </p:grpSpPr>
        <p:sp>
          <p:nvSpPr>
            <p:cNvPr id="9" name="Rounded Rectangle 8"/>
            <p:cNvSpPr/>
            <p:nvPr/>
          </p:nvSpPr>
          <p:spPr>
            <a:xfrm>
              <a:off x="7612555" y="3772634"/>
              <a:ext cx="3501389" cy="1808025"/>
            </a:xfrm>
            <a:prstGeom prst="roundRect">
              <a:avLst/>
            </a:prstGeom>
            <a:solidFill>
              <a:srgbClr val="FFFFCC">
                <a:alpha val="77000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Rectangle 33"/>
            <p:cNvSpPr/>
            <p:nvPr/>
          </p:nvSpPr>
          <p:spPr>
            <a:xfrm>
              <a:off x="7774419" y="3798371"/>
              <a:ext cx="3354486" cy="1754326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tabLst>
                  <a:tab pos="5221288" algn="l"/>
                </a:tabLst>
                <a:defRPr/>
              </a:pPr>
              <a:r>
                <a:rPr lang="hr-HR" sz="2400" dirty="0">
                  <a:solidFill>
                    <a:prstClr val="black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Arial" charset="0"/>
                  <a:cs typeface="Arial" charset="0"/>
                </a:rPr>
                <a:t>Pad </a:t>
              </a:r>
              <a:r>
                <a:rPr lang="hr-HR" sz="2400" dirty="0">
                  <a:solidFill>
                    <a:srgbClr val="C00000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Arial" charset="0"/>
                  <a:cs typeface="Arial" charset="0"/>
                </a:rPr>
                <a:t>produktivnosti</a:t>
              </a:r>
            </a:p>
            <a:p>
              <a:pPr>
                <a:lnSpc>
                  <a:spcPct val="150000"/>
                </a:lnSpc>
                <a:tabLst>
                  <a:tab pos="5221288" algn="l"/>
                </a:tabLst>
                <a:defRPr/>
              </a:pPr>
              <a:r>
                <a:rPr lang="hr-HR" sz="2400" dirty="0">
                  <a:solidFill>
                    <a:prstClr val="black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Arial" charset="0"/>
                  <a:cs typeface="Arial" charset="0"/>
                </a:rPr>
                <a:t>Pad </a:t>
              </a:r>
              <a:r>
                <a:rPr lang="hr-HR" sz="2400" dirty="0">
                  <a:solidFill>
                    <a:srgbClr val="C00000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Arial" charset="0"/>
                  <a:cs typeface="Arial" charset="0"/>
                </a:rPr>
                <a:t>kvalitete</a:t>
              </a:r>
              <a:r>
                <a:rPr lang="hr-HR" sz="2400" dirty="0">
                  <a:ln>
                    <a:solidFill>
                      <a:sysClr val="windowText" lastClr="000000"/>
                    </a:solidFill>
                  </a:ln>
                  <a:solidFill>
                    <a:srgbClr val="C00000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Arial" charset="0"/>
                  <a:cs typeface="Arial" charset="0"/>
                </a:rPr>
                <a:t> </a:t>
              </a:r>
              <a:r>
                <a:rPr lang="hr-HR" sz="2400" dirty="0">
                  <a:solidFill>
                    <a:srgbClr val="C00000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Arial" charset="0"/>
                  <a:cs typeface="Arial" charset="0"/>
                </a:rPr>
                <a:t>rada</a:t>
              </a:r>
            </a:p>
            <a:p>
              <a:pPr>
                <a:lnSpc>
                  <a:spcPct val="150000"/>
                </a:lnSpc>
                <a:tabLst>
                  <a:tab pos="5221288" algn="l"/>
                </a:tabLst>
                <a:defRPr/>
              </a:pPr>
              <a:r>
                <a:rPr lang="hr-HR" sz="2400" dirty="0">
                  <a:solidFill>
                    <a:prstClr val="black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Arial" charset="0"/>
                  <a:cs typeface="Arial" charset="0"/>
                </a:rPr>
                <a:t>Pad </a:t>
              </a:r>
              <a:r>
                <a:rPr lang="hr-HR" sz="2400" dirty="0">
                  <a:solidFill>
                    <a:srgbClr val="C00000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Arial" charset="0"/>
                  <a:cs typeface="Arial" charset="0"/>
                </a:rPr>
                <a:t>kvalitete</a:t>
              </a:r>
              <a:r>
                <a:rPr lang="hr-HR" sz="2400" dirty="0">
                  <a:ln>
                    <a:solidFill>
                      <a:sysClr val="windowText" lastClr="000000"/>
                    </a:solidFill>
                  </a:ln>
                  <a:solidFill>
                    <a:srgbClr val="C00000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Arial" charset="0"/>
                  <a:cs typeface="Arial" charset="0"/>
                </a:rPr>
                <a:t> </a:t>
              </a:r>
              <a:r>
                <a:rPr lang="hr-HR" sz="2400" dirty="0">
                  <a:solidFill>
                    <a:srgbClr val="C00000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Arial" charset="0"/>
                  <a:cs typeface="Arial" charset="0"/>
                </a:rPr>
                <a:t>usluga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187627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 autoUpdateAnimBg="0"/>
      <p:bldP spid="28" grpId="0" animBg="1" autoUpdateAnimBg="0"/>
      <p:bldP spid="26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ounded Rectangular Callout 26"/>
          <p:cNvSpPr/>
          <p:nvPr/>
        </p:nvSpPr>
        <p:spPr>
          <a:xfrm>
            <a:off x="8112224" y="1772816"/>
            <a:ext cx="3312368" cy="1362678"/>
          </a:xfrm>
          <a:prstGeom prst="wedgeRoundRectCallout">
            <a:avLst>
              <a:gd name="adj1" fmla="val -59726"/>
              <a:gd name="adj2" fmla="val 31399"/>
              <a:gd name="adj3" fmla="val 16667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hr-HR" altLang="sr-Latn-RS" sz="240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ＭＳ Ｐゴシック" pitchFamily="-80" charset="-128"/>
                <a:cs typeface="Times New Roman" pitchFamily="18" charset="0"/>
              </a:rPr>
              <a:t>Imam li SVE INFORMACIJE?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1703512" y="1772816"/>
            <a:ext cx="3109845" cy="1296144"/>
          </a:xfrm>
          <a:prstGeom prst="wedgeRoundRectCallout">
            <a:avLst>
              <a:gd name="adj1" fmla="val 44371"/>
              <a:gd name="adj2" fmla="val 80004"/>
              <a:gd name="adj3" fmla="val 16667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hr-HR" altLang="sr-Latn-RS" sz="2400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ＭＳ Ｐゴシック" pitchFamily="-80" charset="-128"/>
                <a:cs typeface="Times New Roman" pitchFamily="18" charset="0"/>
              </a:rPr>
              <a:t>Što su MOGUĆI UZROCI problema?</a:t>
            </a:r>
          </a:p>
        </p:txBody>
      </p:sp>
      <p:sp>
        <p:nvSpPr>
          <p:cNvPr id="22537" name="Rectangle 1"/>
          <p:cNvSpPr txBox="1">
            <a:spLocks/>
          </p:cNvSpPr>
          <p:nvPr/>
        </p:nvSpPr>
        <p:spPr bwMode="auto">
          <a:xfrm>
            <a:off x="1199456" y="159604"/>
            <a:ext cx="2880320" cy="67710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  <a:sp3d extrusionH="57150">
              <a:bevelT w="82550" h="38100" prst="coolSlant"/>
            </a:sp3d>
          </a:bodyPr>
          <a:lstStyle>
            <a:defPPr>
              <a:defRPr lang="sr-Latn-CS"/>
            </a:defPPr>
            <a:lvl1pPr eaLnBrk="1" fontAlgn="auto" hangingPunct="1">
              <a:spcBef>
                <a:spcPts val="0"/>
              </a:spcBef>
              <a:spcAft>
                <a:spcPts val="0"/>
              </a:spcAft>
              <a:defRPr sz="3800" b="1" kern="0" spc="-150">
                <a:solidFill>
                  <a:srgbClr val="E5B5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+mj-ea"/>
                <a:cs typeface="+mj-cs"/>
              </a:defRPr>
            </a:lvl1pPr>
            <a:lvl2pPr algn="ctr">
              <a:defRPr sz="4400">
                <a:latin typeface="Calibri" pitchFamily="34" charset="0"/>
              </a:defRPr>
            </a:lvl2pPr>
            <a:lvl3pPr algn="ctr">
              <a:defRPr sz="4400">
                <a:latin typeface="Calibri" pitchFamily="34" charset="0"/>
              </a:defRPr>
            </a:lvl3pPr>
            <a:lvl4pPr algn="ctr">
              <a:defRPr sz="4400">
                <a:latin typeface="Calibri" pitchFamily="34" charset="0"/>
              </a:defRPr>
            </a:lvl4pPr>
            <a:lvl5pPr algn="ctr">
              <a:defRPr sz="44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r>
              <a:rPr lang="hr-HR" altLang="sr-Latn-RS" dirty="0"/>
              <a:t>Dijagnostika?</a:t>
            </a:r>
            <a:endParaRPr lang="en-US" altLang="sr-Latn-R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32684" y="1196752"/>
            <a:ext cx="3619500" cy="501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29949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1"/>
          <p:cNvSpPr txBox="1">
            <a:spLocks/>
          </p:cNvSpPr>
          <p:nvPr/>
        </p:nvSpPr>
        <p:spPr bwMode="auto">
          <a:xfrm>
            <a:off x="1127448" y="124504"/>
            <a:ext cx="3312368" cy="67710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  <a:sp3d extrusionH="57150">
              <a:bevelT w="82550" h="38100" prst="coolSlant"/>
            </a:sp3d>
          </a:bodyPr>
          <a:lstStyle>
            <a:defPPr>
              <a:defRPr lang="sr-Latn-CS"/>
            </a:defPPr>
            <a:lvl1pPr eaLnBrk="1" fontAlgn="auto" hangingPunct="1">
              <a:spcBef>
                <a:spcPts val="0"/>
              </a:spcBef>
              <a:spcAft>
                <a:spcPts val="0"/>
              </a:spcAft>
              <a:defRPr sz="3800" b="1" kern="0" spc="-150">
                <a:solidFill>
                  <a:srgbClr val="E5B5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+mj-ea"/>
                <a:cs typeface="+mj-cs"/>
              </a:defRPr>
            </a:lvl1pPr>
            <a:lvl2pPr algn="ctr">
              <a:defRPr sz="4400">
                <a:latin typeface="Calibri" pitchFamily="34" charset="0"/>
              </a:defRPr>
            </a:lvl2pPr>
            <a:lvl3pPr algn="ctr">
              <a:defRPr sz="4400">
                <a:latin typeface="Calibri" pitchFamily="34" charset="0"/>
              </a:defRPr>
            </a:lvl3pPr>
            <a:lvl4pPr algn="ctr">
              <a:defRPr sz="4400">
                <a:latin typeface="Calibri" pitchFamily="34" charset="0"/>
              </a:defRPr>
            </a:lvl4pPr>
            <a:lvl5pPr algn="ctr">
              <a:defRPr sz="44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r>
              <a:rPr lang="hr-HR" altLang="sr-Latn-RS" dirty="0"/>
              <a:t>Mogući uzroci?</a:t>
            </a:r>
            <a:endParaRPr lang="en-US" altLang="sr-Latn-RS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175693" y="1767383"/>
            <a:ext cx="9032875" cy="2343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eaLnBrk="0" hangingPunct="0">
              <a:tabLst>
                <a:tab pos="5221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5221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5221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5221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5221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221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221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221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221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buFontTx/>
              <a:buBlip>
                <a:blip r:embed="rId3"/>
              </a:buBlip>
            </a:pPr>
            <a:r>
              <a:rPr lang="hr-HR" altLang="sr-Latn-RS" sz="2000" b="1" dirty="0">
                <a:solidFill>
                  <a:srgbClr val="EFD18D"/>
                </a:solidFill>
                <a:cs typeface="Times New Roman" panose="02020603050405020304" pitchFamily="18" charset="0"/>
              </a:rPr>
              <a:t>Odsutnost ili loš sustav upravljanja kvalitetom</a:t>
            </a:r>
            <a:endParaRPr lang="hr-HR" altLang="sr-Latn-RS" sz="2000" dirty="0">
              <a:solidFill>
                <a:srgbClr val="EFD18D"/>
              </a:solidFill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Tx/>
              <a:buBlip>
                <a:blip r:embed="rId3"/>
              </a:buBlip>
            </a:pPr>
            <a:r>
              <a:rPr lang="hr-HR" altLang="sr-Latn-RS" sz="2000" dirty="0">
                <a:solidFill>
                  <a:srgbClr val="EFD18D"/>
                </a:solidFill>
                <a:cs typeface="Times New Roman" panose="02020603050405020304" pitchFamily="18" charset="0"/>
              </a:rPr>
              <a:t>Nedefinirana i ne implementirana </a:t>
            </a:r>
            <a:r>
              <a:rPr lang="hr-HR" altLang="sr-Latn-RS" sz="2000" b="1" dirty="0">
                <a:solidFill>
                  <a:srgbClr val="EFD18D"/>
                </a:solidFill>
                <a:cs typeface="Times New Roman" panose="02020603050405020304" pitchFamily="18" charset="0"/>
              </a:rPr>
              <a:t>organizacijska i timska kultura.</a:t>
            </a:r>
            <a:endParaRPr lang="hr-HR" altLang="sr-Latn-RS" sz="2000" dirty="0">
              <a:solidFill>
                <a:srgbClr val="EFD18D"/>
              </a:solidFill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Tx/>
              <a:buBlip>
                <a:blip r:embed="rId3"/>
              </a:buBlip>
            </a:pPr>
            <a:r>
              <a:rPr lang="hr-HR" altLang="sr-Latn-RS" sz="2000" dirty="0">
                <a:solidFill>
                  <a:srgbClr val="EFD18D"/>
                </a:solidFill>
                <a:cs typeface="Times New Roman" panose="02020603050405020304" pitchFamily="18" charset="0"/>
              </a:rPr>
              <a:t>Nedefiniran </a:t>
            </a:r>
            <a:r>
              <a:rPr lang="hr-HR" altLang="sr-Latn-RS" sz="2000" b="1" dirty="0">
                <a:solidFill>
                  <a:srgbClr val="EFD18D"/>
                </a:solidFill>
                <a:cs typeface="Times New Roman" panose="02020603050405020304" pitchFamily="18" charset="0"/>
              </a:rPr>
              <a:t>profil zaposlenika </a:t>
            </a:r>
            <a:r>
              <a:rPr lang="hr-HR" altLang="sr-Latn-RS" sz="2000" dirty="0">
                <a:solidFill>
                  <a:srgbClr val="EFD18D"/>
                </a:solidFill>
                <a:cs typeface="Times New Roman" panose="02020603050405020304" pitchFamily="18" charset="0"/>
              </a:rPr>
              <a:t>za određena radna mjesta.</a:t>
            </a:r>
          </a:p>
          <a:p>
            <a:pPr>
              <a:lnSpc>
                <a:spcPct val="150000"/>
              </a:lnSpc>
              <a:buFontTx/>
              <a:buBlip>
                <a:blip r:embed="rId3"/>
              </a:buBlip>
            </a:pPr>
            <a:r>
              <a:rPr lang="hr-HR" altLang="sr-Latn-RS" sz="2000" dirty="0">
                <a:solidFill>
                  <a:srgbClr val="EFD18D"/>
                </a:solidFill>
                <a:cs typeface="Times New Roman" panose="02020603050405020304" pitchFamily="18" charset="0"/>
              </a:rPr>
              <a:t>Neadekvatan</a:t>
            </a:r>
            <a:r>
              <a:rPr lang="hr-HR" altLang="sr-Latn-RS" sz="2000" b="1" dirty="0">
                <a:solidFill>
                  <a:srgbClr val="EFD18D"/>
                </a:solidFill>
                <a:cs typeface="Times New Roman" panose="02020603050405020304" pitchFamily="18" charset="0"/>
              </a:rPr>
              <a:t> sustav napredovanja, nagrađivanja i „penaliziranja”</a:t>
            </a:r>
            <a:r>
              <a:rPr lang="hr-HR" altLang="sr-Latn-RS" sz="2000" dirty="0">
                <a:solidFill>
                  <a:srgbClr val="EFD18D"/>
                </a:solidFill>
                <a:cs typeface="Times New Roman" panose="02020603050405020304" pitchFamily="18" charset="0"/>
              </a:rPr>
              <a:t>…</a:t>
            </a:r>
          </a:p>
          <a:p>
            <a:pPr>
              <a:lnSpc>
                <a:spcPct val="150000"/>
              </a:lnSpc>
              <a:buFontTx/>
              <a:buBlip>
                <a:blip r:embed="rId3"/>
              </a:buBlip>
            </a:pPr>
            <a:r>
              <a:rPr lang="hr-HR" altLang="sr-Latn-RS" sz="2000" dirty="0">
                <a:solidFill>
                  <a:srgbClr val="EFD18D"/>
                </a:solidFill>
                <a:cs typeface="Times New Roman" panose="02020603050405020304" pitchFamily="18" charset="0"/>
              </a:rPr>
              <a:t>Zanemarivanje </a:t>
            </a:r>
            <a:r>
              <a:rPr lang="hr-HR" altLang="sr-Latn-RS" sz="2000" b="1" dirty="0">
                <a:solidFill>
                  <a:srgbClr val="EFD18D"/>
                </a:solidFill>
                <a:cs typeface="Times New Roman" panose="02020603050405020304" pitchFamily="18" charset="0"/>
              </a:rPr>
              <a:t>kontinuiranog usavršavanja i razvoja </a:t>
            </a:r>
            <a:r>
              <a:rPr lang="hr-HR" altLang="sr-Latn-RS" sz="2000" dirty="0">
                <a:solidFill>
                  <a:srgbClr val="EFD18D"/>
                </a:solidFill>
                <a:cs typeface="Times New Roman" panose="02020603050405020304" pitchFamily="18" charset="0"/>
              </a:rPr>
              <a:t>radnika i timova itd.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230561" y="1180828"/>
            <a:ext cx="1872208" cy="46166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  <a:sp3d extrusionH="57150">
              <a:bevelT w="82550" h="38100" prst="coolSlant"/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hr-HR" altLang="sr-Latn-RS" sz="2400" b="1" kern="0" spc="-150" dirty="0">
                <a:solidFill>
                  <a:srgbClr val="E5B5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Arial" panose="020B0604020202020204" pitchFamily="34" charset="0"/>
              </a:rPr>
              <a:t>SUSTAV?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303090" y="4581128"/>
            <a:ext cx="1512168" cy="46166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  <a:sp3d extrusionH="57150">
              <a:bevelT w="82550" h="38100" prst="coolSlant"/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hr-HR" altLang="sr-Latn-RS" sz="2400" b="1" kern="0" spc="-150" dirty="0">
                <a:solidFill>
                  <a:srgbClr val="E5B5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Arial" panose="020B0604020202020204" pitchFamily="34" charset="0"/>
              </a:rPr>
              <a:t>LJUDI?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175693" y="4850504"/>
            <a:ext cx="8064500" cy="142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eaLnBrk="0" hangingPunct="0">
              <a:tabLst>
                <a:tab pos="5221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5221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5221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5221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5221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221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221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221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221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buFontTx/>
              <a:buBlip>
                <a:blip r:embed="rId3"/>
              </a:buBlip>
            </a:pPr>
            <a:r>
              <a:rPr lang="hr-HR" altLang="sr-Latn-RS" sz="2000" dirty="0">
                <a:solidFill>
                  <a:srgbClr val="EFD18D"/>
                </a:solidFill>
              </a:rPr>
              <a:t>Smanjena</a:t>
            </a:r>
            <a:r>
              <a:rPr lang="hr-HR" altLang="sr-Latn-RS" sz="2000" b="1" dirty="0">
                <a:solidFill>
                  <a:srgbClr val="EFD18D"/>
                </a:solidFill>
              </a:rPr>
              <a:t> SPOSOBNOST</a:t>
            </a:r>
            <a:endParaRPr lang="hr-HR" altLang="sr-Latn-RS" sz="2000" dirty="0">
              <a:solidFill>
                <a:srgbClr val="EFD18D"/>
              </a:solidFill>
            </a:endParaRPr>
          </a:p>
          <a:p>
            <a:pPr>
              <a:lnSpc>
                <a:spcPct val="150000"/>
              </a:lnSpc>
              <a:buFontTx/>
              <a:buBlip>
                <a:blip r:embed="rId3"/>
              </a:buBlip>
            </a:pPr>
            <a:r>
              <a:rPr lang="hr-HR" altLang="sr-Latn-RS" sz="2000" dirty="0">
                <a:solidFill>
                  <a:srgbClr val="EFD18D"/>
                </a:solidFill>
              </a:rPr>
              <a:t>Izostanak ili nerazvijenost potrebnih </a:t>
            </a:r>
            <a:r>
              <a:rPr lang="hr-HR" altLang="sr-Latn-RS" sz="2000" b="1" dirty="0">
                <a:solidFill>
                  <a:srgbClr val="EFD18D"/>
                </a:solidFill>
              </a:rPr>
              <a:t>KOMPETENCIJA </a:t>
            </a:r>
            <a:endParaRPr lang="hr-HR" altLang="sr-Latn-RS" sz="2000" dirty="0">
              <a:solidFill>
                <a:srgbClr val="EFD18D"/>
              </a:solidFill>
            </a:endParaRPr>
          </a:p>
          <a:p>
            <a:pPr>
              <a:lnSpc>
                <a:spcPct val="150000"/>
              </a:lnSpc>
              <a:buFontTx/>
              <a:buBlip>
                <a:blip r:embed="rId3"/>
              </a:buBlip>
            </a:pPr>
            <a:r>
              <a:rPr lang="hr-HR" altLang="sr-Latn-RS" sz="2000" b="1" dirty="0">
                <a:solidFill>
                  <a:srgbClr val="EFD18D"/>
                </a:solidFill>
              </a:rPr>
              <a:t>Nedovoljna MOTIVACIJA i moral</a:t>
            </a:r>
            <a:endParaRPr lang="hr-HR" altLang="sr-Latn-RS" sz="2000" dirty="0">
              <a:solidFill>
                <a:srgbClr val="EFD1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1537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1"/>
          <p:cNvGrpSpPr/>
          <p:nvPr/>
        </p:nvGrpSpPr>
        <p:grpSpPr>
          <a:xfrm>
            <a:off x="7068108" y="2276872"/>
            <a:ext cx="2916324" cy="1512168"/>
            <a:chOff x="0" y="0"/>
            <a:chExt cx="1584960" cy="1584960"/>
          </a:xfrm>
          <a:solidFill>
            <a:srgbClr val="92D050"/>
          </a:solidFill>
          <a:scene3d>
            <a:camera prst="orthographicFront"/>
            <a:lightRig rig="flat" dir="t"/>
          </a:scene3d>
        </p:grpSpPr>
        <p:sp>
          <p:nvSpPr>
            <p:cNvPr id="53" name="Rounded Rectangle 52"/>
            <p:cNvSpPr/>
            <p:nvPr/>
          </p:nvSpPr>
          <p:spPr>
            <a:xfrm>
              <a:off x="0" y="0"/>
              <a:ext cx="1584960" cy="1584960"/>
            </a:xfrm>
            <a:prstGeom prst="roundRect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4" name="Rounded Rectangle 4"/>
            <p:cNvSpPr/>
            <p:nvPr/>
          </p:nvSpPr>
          <p:spPr>
            <a:xfrm>
              <a:off x="60288" y="126797"/>
              <a:ext cx="1430218" cy="1243429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8580" tIns="68580" rIns="68580" bIns="68580" spcCol="1270"/>
            <a:lstStyle/>
            <a:p>
              <a:pPr marL="114300" lvl="1" indent="-114300" algn="ctr" defTabSz="622300">
                <a:lnSpc>
                  <a:spcPct val="90000"/>
                </a:lnSpc>
                <a:spcAft>
                  <a:spcPct val="15000"/>
                </a:spcAft>
                <a:defRPr/>
              </a:pPr>
              <a:r>
                <a:rPr lang="hr-HR" sz="2200" dirty="0" smtClean="0"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</a:rPr>
                <a:t>U</a:t>
              </a:r>
              <a:r>
                <a:rPr lang="hr-HR" sz="2200" dirty="0" smtClean="0"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</a:rPr>
                <a:t>činkovit </a:t>
              </a:r>
              <a:r>
                <a:rPr lang="hr-HR" sz="2200" dirty="0"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</a:rPr>
                <a:t>sustav i </a:t>
              </a:r>
              <a:r>
                <a:rPr lang="hr-HR" sz="2200" dirty="0">
                  <a:solidFill>
                    <a:schemeClr val="bg1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</a:rPr>
                <a:t>učinkoviti </a:t>
              </a:r>
              <a:r>
                <a:rPr lang="hr-HR" sz="2200" dirty="0"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</a:rPr>
                <a:t>ljudi</a:t>
              </a:r>
            </a:p>
            <a:p>
              <a:pPr marL="114300" lvl="1" indent="-114300" algn="ctr" defTabSz="6223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endParaRPr lang="hr-HR" sz="2200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3908425" y="1773239"/>
            <a:ext cx="6318250" cy="3743325"/>
            <a:chOff x="1330846" y="1125538"/>
            <a:chExt cx="6841554" cy="4463702"/>
          </a:xfrm>
        </p:grpSpPr>
        <p:cxnSp>
          <p:nvCxnSpPr>
            <p:cNvPr id="29" name="Straight Arrow Connector 28"/>
            <p:cNvCxnSpPr/>
            <p:nvPr/>
          </p:nvCxnSpPr>
          <p:spPr>
            <a:xfrm rot="5400000" flipH="1" flipV="1">
              <a:off x="-900146" y="3356530"/>
              <a:ext cx="4463702" cy="1720"/>
            </a:xfrm>
            <a:prstGeom prst="straightConnector1">
              <a:avLst/>
            </a:prstGeom>
            <a:ln w="57150">
              <a:solidFill>
                <a:srgbClr val="AB7D2B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1330846" y="5587346"/>
              <a:ext cx="6841554" cy="1894"/>
            </a:xfrm>
            <a:prstGeom prst="straightConnector1">
              <a:avLst/>
            </a:prstGeom>
            <a:ln w="57150">
              <a:solidFill>
                <a:srgbClr val="AB7D2B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Box 42"/>
          <p:cNvSpPr txBox="1">
            <a:spLocks noChangeArrowheads="1"/>
          </p:cNvSpPr>
          <p:nvPr/>
        </p:nvSpPr>
        <p:spPr bwMode="auto">
          <a:xfrm rot="16200000">
            <a:off x="2831559" y="3453763"/>
            <a:ext cx="13874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r-HR" altLang="sr-Latn-RS" sz="2400" b="1" dirty="0">
                <a:solidFill>
                  <a:srgbClr val="D4A654"/>
                </a:solidFill>
              </a:rPr>
              <a:t>SUSTAV</a:t>
            </a: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5610225" y="5589588"/>
            <a:ext cx="10747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r-HR" altLang="sr-Latn-RS" sz="2400" b="1" dirty="0">
                <a:solidFill>
                  <a:srgbClr val="D4A654"/>
                </a:solidFill>
              </a:rPr>
              <a:t>LJUDI</a:t>
            </a:r>
          </a:p>
        </p:txBody>
      </p:sp>
      <p:grpSp>
        <p:nvGrpSpPr>
          <p:cNvPr id="3" name="Group 45"/>
          <p:cNvGrpSpPr/>
          <p:nvPr/>
        </p:nvGrpSpPr>
        <p:grpSpPr>
          <a:xfrm>
            <a:off x="4071668" y="2276872"/>
            <a:ext cx="2916324" cy="1512168"/>
            <a:chOff x="0" y="0"/>
            <a:chExt cx="1584960" cy="1584960"/>
          </a:xfrm>
          <a:solidFill>
            <a:srgbClr val="FFFF00"/>
          </a:solidFill>
          <a:scene3d>
            <a:camera prst="orthographicFront"/>
            <a:lightRig rig="flat" dir="t"/>
          </a:scene3d>
        </p:grpSpPr>
        <p:sp>
          <p:nvSpPr>
            <p:cNvPr id="47" name="Rounded Rectangle 46"/>
            <p:cNvSpPr/>
            <p:nvPr/>
          </p:nvSpPr>
          <p:spPr>
            <a:xfrm>
              <a:off x="0" y="0"/>
              <a:ext cx="1584960" cy="1584960"/>
            </a:xfrm>
            <a:prstGeom prst="roundRect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lvl="1" algn="ctr">
                <a:defRPr/>
              </a:pPr>
              <a:r>
                <a:rPr lang="hr-HR" sz="2200" dirty="0">
                  <a:solidFill>
                    <a:schemeClr val="tx1"/>
                  </a:solidFill>
                </a:rPr>
                <a:t>Učinkovit sustav i </a:t>
              </a:r>
              <a:br>
                <a:rPr lang="hr-HR" sz="2200" dirty="0">
                  <a:solidFill>
                    <a:schemeClr val="tx1"/>
                  </a:solidFill>
                </a:rPr>
              </a:br>
              <a:r>
                <a:rPr lang="hr-HR" sz="2200" dirty="0">
                  <a:solidFill>
                    <a:schemeClr val="tx1"/>
                  </a:solidFill>
                </a:rPr>
                <a:t>ne učinkoviti ljudi</a:t>
              </a:r>
            </a:p>
            <a:p>
              <a:pPr algn="ctr">
                <a:defRPr/>
              </a:pPr>
              <a:endParaRPr lang="hr-HR" sz="2200" dirty="0">
                <a:solidFill>
                  <a:schemeClr val="tx1"/>
                </a:solidFill>
              </a:endParaRPr>
            </a:p>
          </p:txBody>
        </p:sp>
        <p:sp>
          <p:nvSpPr>
            <p:cNvPr id="48" name="Rounded Rectangle 4"/>
            <p:cNvSpPr/>
            <p:nvPr/>
          </p:nvSpPr>
          <p:spPr>
            <a:xfrm>
              <a:off x="77371" y="77371"/>
              <a:ext cx="1430218" cy="1430218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8580" tIns="68580" rIns="68580" bIns="68580" spcCol="1270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hr-HR" sz="2200" dirty="0">
                <a:solidFill>
                  <a:schemeClr val="tx1"/>
                </a:solidFill>
              </a:endParaRPr>
            </a:p>
            <a:p>
              <a:pPr marL="114300" lvl="1" indent="-114300" algn="ctr" defTabSz="6223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endParaRPr lang="hr-HR" sz="2200" dirty="0">
                <a:solidFill>
                  <a:schemeClr val="tx1"/>
                </a:solidFill>
              </a:endParaRPr>
            </a:p>
            <a:p>
              <a:pPr marL="114300" lvl="1" indent="-114300" algn="ctr" defTabSz="6223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endParaRPr lang="hr-HR" sz="2200" dirty="0">
                <a:solidFill>
                  <a:schemeClr val="tx1"/>
                </a:solidFill>
              </a:endParaRPr>
            </a:p>
            <a:p>
              <a:pPr marL="114300" lvl="1" indent="-114300" algn="ctr" defTabSz="6223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endParaRPr lang="hr-HR" sz="2200" dirty="0">
                <a:solidFill>
                  <a:schemeClr val="tx1"/>
                </a:solidFill>
              </a:endParaRPr>
            </a:p>
            <a:p>
              <a:pPr marL="114300" lvl="1" indent="-114300" algn="ctr" defTabSz="6223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endParaRPr lang="hr-HR" sz="2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" name="Group 48"/>
          <p:cNvGrpSpPr/>
          <p:nvPr/>
        </p:nvGrpSpPr>
        <p:grpSpPr>
          <a:xfrm>
            <a:off x="4051828" y="3861048"/>
            <a:ext cx="2916324" cy="1512168"/>
            <a:chOff x="0" y="0"/>
            <a:chExt cx="1584960" cy="1584960"/>
          </a:xfrm>
          <a:solidFill>
            <a:srgbClr val="C00000"/>
          </a:solidFill>
          <a:scene3d>
            <a:camera prst="orthographicFront"/>
            <a:lightRig rig="flat" dir="t"/>
          </a:scene3d>
        </p:grpSpPr>
        <p:sp>
          <p:nvSpPr>
            <p:cNvPr id="50" name="Rounded Rectangle 49"/>
            <p:cNvSpPr/>
            <p:nvPr/>
          </p:nvSpPr>
          <p:spPr>
            <a:xfrm>
              <a:off x="0" y="0"/>
              <a:ext cx="1584960" cy="1584960"/>
            </a:xfrm>
            <a:prstGeom prst="roundRect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1" name="Rounded Rectangle 4"/>
            <p:cNvSpPr/>
            <p:nvPr/>
          </p:nvSpPr>
          <p:spPr>
            <a:xfrm>
              <a:off x="77371" y="77371"/>
              <a:ext cx="1430218" cy="1430218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8580" tIns="68580" rIns="68580" bIns="68580" spcCol="1270"/>
            <a:lstStyle/>
            <a:p>
              <a:pPr marL="114300" lvl="1" indent="-114300" algn="ctr" defTabSz="622300">
                <a:lnSpc>
                  <a:spcPct val="90000"/>
                </a:lnSpc>
                <a:spcAft>
                  <a:spcPct val="15000"/>
                </a:spcAft>
                <a:defRPr/>
              </a:pPr>
              <a:r>
                <a:rPr lang="hr-HR" sz="2200" dirty="0"/>
                <a:t>Neučinkovit sustav i</a:t>
              </a:r>
              <a:br>
                <a:rPr lang="hr-HR" sz="2200" dirty="0"/>
              </a:br>
              <a:r>
                <a:rPr lang="hr-HR" sz="2200" dirty="0"/>
                <a:t> </a:t>
              </a:r>
              <a:r>
                <a:rPr lang="hr-HR" sz="2200" dirty="0">
                  <a:solidFill>
                    <a:schemeClr val="bg1"/>
                  </a:solidFill>
                </a:rPr>
                <a:t>ne učinkoviti ljudi</a:t>
              </a:r>
            </a:p>
            <a:p>
              <a:pPr marL="114300" lvl="1" indent="-114300" algn="ctr" defTabSz="622300">
                <a:lnSpc>
                  <a:spcPct val="90000"/>
                </a:lnSpc>
                <a:spcAft>
                  <a:spcPct val="15000"/>
                </a:spcAft>
                <a:defRPr/>
              </a:pPr>
              <a:endParaRPr lang="hr-HR" sz="2200" dirty="0"/>
            </a:p>
          </p:txBody>
        </p:sp>
      </p:grpSp>
      <p:grpSp>
        <p:nvGrpSpPr>
          <p:cNvPr id="6" name="Group 54"/>
          <p:cNvGrpSpPr/>
          <p:nvPr/>
        </p:nvGrpSpPr>
        <p:grpSpPr>
          <a:xfrm>
            <a:off x="7068108" y="3861048"/>
            <a:ext cx="2916324" cy="1512168"/>
            <a:chOff x="0" y="0"/>
            <a:chExt cx="1584960" cy="1584960"/>
          </a:xfrm>
          <a:solidFill>
            <a:schemeClr val="tx2">
              <a:lumMod val="75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56" name="Rounded Rectangle 55"/>
            <p:cNvSpPr/>
            <p:nvPr/>
          </p:nvSpPr>
          <p:spPr>
            <a:xfrm>
              <a:off x="0" y="0"/>
              <a:ext cx="1584960" cy="1584960"/>
            </a:xfrm>
            <a:prstGeom prst="roundRect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7" name="Rounded Rectangle 4"/>
            <p:cNvSpPr/>
            <p:nvPr/>
          </p:nvSpPr>
          <p:spPr>
            <a:xfrm>
              <a:off x="77371" y="77371"/>
              <a:ext cx="1430218" cy="1430218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8580" tIns="68580" rIns="68580" bIns="68580" spcCol="1270"/>
            <a:lstStyle/>
            <a:p>
              <a:pPr marL="114300" lvl="1" indent="-114300" algn="ctr" defTabSz="622300">
                <a:lnSpc>
                  <a:spcPct val="90000"/>
                </a:lnSpc>
                <a:spcAft>
                  <a:spcPct val="15000"/>
                </a:spcAft>
                <a:defRPr/>
              </a:pPr>
              <a:r>
                <a:rPr lang="hr-HR" sz="2200" dirty="0">
                  <a:solidFill>
                    <a:schemeClr val="bg1"/>
                  </a:solidFill>
                </a:rPr>
                <a:t>Neučinkovit sustav i učinkoviti ljudi</a:t>
              </a:r>
            </a:p>
            <a:p>
              <a:pPr marL="114300" lvl="1" indent="-114300" algn="ctr" defTabSz="622300">
                <a:lnSpc>
                  <a:spcPct val="90000"/>
                </a:lnSpc>
                <a:spcAft>
                  <a:spcPct val="15000"/>
                </a:spcAft>
                <a:defRPr/>
              </a:pPr>
              <a:endParaRPr lang="hr-HR" sz="2200" dirty="0">
                <a:solidFill>
                  <a:schemeClr val="bg1"/>
                </a:solidFill>
              </a:endParaRPr>
            </a:p>
            <a:p>
              <a:pPr marL="114300" lvl="1" indent="-114300" algn="ctr" defTabSz="6223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endParaRPr lang="hr-HR" sz="2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Group 38"/>
          <p:cNvGrpSpPr>
            <a:grpSpLocks/>
          </p:cNvGrpSpPr>
          <p:nvPr/>
        </p:nvGrpSpPr>
        <p:grpSpPr bwMode="auto">
          <a:xfrm>
            <a:off x="1343472" y="5338763"/>
            <a:ext cx="3149153" cy="1422464"/>
            <a:chOff x="962726" y="4869161"/>
            <a:chExt cx="2745178" cy="1512168"/>
          </a:xfrm>
        </p:grpSpPr>
        <p:sp>
          <p:nvSpPr>
            <p:cNvPr id="61" name="Cloud Callout 60"/>
            <p:cNvSpPr/>
            <p:nvPr/>
          </p:nvSpPr>
          <p:spPr bwMode="auto">
            <a:xfrm>
              <a:off x="1115616" y="4869161"/>
              <a:ext cx="2376264" cy="1512168"/>
            </a:xfrm>
            <a:prstGeom prst="cloudCallout">
              <a:avLst>
                <a:gd name="adj1" fmla="val 64645"/>
                <a:gd name="adj2" fmla="val -58630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txBody>
            <a:bodyPr/>
            <a:lstStyle/>
            <a:p>
              <a:pPr algn="ctr"/>
              <a:endParaRPr lang="hr-HR" altLang="sr-Latn-RS" sz="240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ＭＳ Ｐゴシック" pitchFamily="-80" charset="-128"/>
                <a:cs typeface="Times New Roman" pitchFamily="18" charset="0"/>
              </a:endParaRPr>
            </a:p>
          </p:txBody>
        </p:sp>
        <p:sp>
          <p:nvSpPr>
            <p:cNvPr id="62" name="Text Box 10"/>
            <p:cNvSpPr txBox="1">
              <a:spLocks noChangeArrowheads="1"/>
            </p:cNvSpPr>
            <p:nvPr/>
          </p:nvSpPr>
          <p:spPr bwMode="auto">
            <a:xfrm>
              <a:off x="962726" y="5081231"/>
              <a:ext cx="2745178" cy="8364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defPPr>
                <a:defRPr lang="sr-Latn-CS"/>
              </a:defPPr>
              <a:lvl1pPr algn="ctr">
                <a:defRPr sz="2400">
                  <a:solidFill>
                    <a:schemeClr val="bg1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Arial" charset="0"/>
                  <a:ea typeface="ＭＳ Ｐゴシック" pitchFamily="-80" charset="-128"/>
                  <a:cs typeface="Times New Roman" pitchFamily="18" charset="0"/>
                </a:defRPr>
              </a:lvl1pPr>
            </a:lstStyle>
            <a:p>
              <a:r>
                <a:rPr lang="hr-HR" altLang="sr-Latn-RS" dirty="0"/>
                <a:t>Poruka </a:t>
              </a:r>
              <a:r>
                <a:rPr lang="en-US" altLang="sr-Latn-RS" dirty="0"/>
                <a:t>:</a:t>
              </a:r>
              <a:endParaRPr lang="hr-HR" altLang="sr-Latn-RS" dirty="0"/>
            </a:p>
            <a:p>
              <a:r>
                <a:rPr lang="en-US" altLang="sr-Latn-RS" dirty="0"/>
                <a:t> “</a:t>
              </a:r>
              <a:r>
                <a:rPr lang="hr-HR" altLang="sr-Latn-RS" dirty="0"/>
                <a:t>Nije nas briga</a:t>
              </a:r>
              <a:r>
                <a:rPr lang="en-US" altLang="sr-Latn-RS" dirty="0"/>
                <a:t>.”</a:t>
              </a:r>
            </a:p>
          </p:txBody>
        </p:sp>
      </p:grpSp>
      <p:grpSp>
        <p:nvGrpSpPr>
          <p:cNvPr id="8" name="Group 87"/>
          <p:cNvGrpSpPr>
            <a:grpSpLocks/>
          </p:cNvGrpSpPr>
          <p:nvPr/>
        </p:nvGrpSpPr>
        <p:grpSpPr bwMode="auto">
          <a:xfrm>
            <a:off x="341143" y="1190781"/>
            <a:ext cx="3655616" cy="1800225"/>
            <a:chOff x="-107587" y="1268760"/>
            <a:chExt cx="2808313" cy="1800200"/>
          </a:xfrm>
        </p:grpSpPr>
        <p:sp>
          <p:nvSpPr>
            <p:cNvPr id="68" name="Cloud Callout 67"/>
            <p:cNvSpPr/>
            <p:nvPr/>
          </p:nvSpPr>
          <p:spPr bwMode="auto">
            <a:xfrm>
              <a:off x="-107587" y="1268760"/>
              <a:ext cx="2808313" cy="1800200"/>
            </a:xfrm>
            <a:prstGeom prst="cloudCallout">
              <a:avLst>
                <a:gd name="adj1" fmla="val 59883"/>
                <a:gd name="adj2" fmla="val 47359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txBody>
            <a:bodyPr/>
            <a:lstStyle/>
            <a:p>
              <a:pPr algn="ctr"/>
              <a:endParaRPr lang="hr-HR" altLang="sr-Latn-RS" sz="2000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ＭＳ Ｐゴシック" pitchFamily="-80" charset="-128"/>
                <a:cs typeface="Times New Roman" pitchFamily="18" charset="0"/>
              </a:endParaRPr>
            </a:p>
          </p:txBody>
        </p:sp>
        <p:sp>
          <p:nvSpPr>
            <p:cNvPr id="69" name="Text Box 10"/>
            <p:cNvSpPr txBox="1">
              <a:spLocks noChangeArrowheads="1"/>
            </p:cNvSpPr>
            <p:nvPr/>
          </p:nvSpPr>
          <p:spPr bwMode="auto">
            <a:xfrm>
              <a:off x="-1146" y="1523562"/>
              <a:ext cx="2555776" cy="954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defPPr>
                <a:defRPr lang="sr-Latn-CS"/>
              </a:defPPr>
              <a:lvl1pPr algn="ctr">
                <a:defRPr sz="2400">
                  <a:solidFill>
                    <a:schemeClr val="bg1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Arial" charset="0"/>
                  <a:ea typeface="ＭＳ Ｐゴシック" pitchFamily="-80" charset="-128"/>
                  <a:cs typeface="Times New Roman" pitchFamily="18" charset="0"/>
                </a:defRPr>
              </a:lvl1pPr>
            </a:lstStyle>
            <a:p>
              <a:r>
                <a:rPr lang="hr-HR" altLang="sr-Latn-RS" sz="2000" dirty="0"/>
                <a:t>Poruka </a:t>
              </a:r>
              <a:r>
                <a:rPr lang="en-US" altLang="sr-Latn-RS" sz="2000" dirty="0"/>
                <a:t>:</a:t>
              </a:r>
              <a:endParaRPr lang="hr-HR" altLang="sr-Latn-RS" sz="2000" dirty="0"/>
            </a:p>
            <a:p>
              <a:r>
                <a:rPr lang="en-US" altLang="sr-Latn-RS" sz="2000" dirty="0"/>
                <a:t> “</a:t>
              </a:r>
              <a:r>
                <a:rPr lang="hr-HR" altLang="sr-Latn-RS" sz="2000" dirty="0"/>
                <a:t>Vi ste broj. MI smo tu da vas procesuiramo”</a:t>
              </a:r>
              <a:r>
                <a:rPr lang="en-US" altLang="sr-Latn-RS" sz="2000" dirty="0"/>
                <a:t>.</a:t>
              </a:r>
            </a:p>
          </p:txBody>
        </p:sp>
      </p:grpSp>
      <p:sp>
        <p:nvSpPr>
          <p:cNvPr id="25611" name="Rectangle 1"/>
          <p:cNvSpPr txBox="1">
            <a:spLocks/>
          </p:cNvSpPr>
          <p:nvPr/>
        </p:nvSpPr>
        <p:spPr bwMode="auto">
          <a:xfrm>
            <a:off x="1145992" y="137936"/>
            <a:ext cx="5842000" cy="67710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  <a:sp3d extrusionH="57150">
              <a:bevelT w="82550" h="38100" prst="coolSlant"/>
            </a:sp3d>
          </a:bodyPr>
          <a:lstStyle>
            <a:defPPr>
              <a:defRPr lang="sr-Latn-CS"/>
            </a:defPPr>
            <a:lvl1pPr eaLnBrk="1" fontAlgn="auto" hangingPunct="1">
              <a:spcBef>
                <a:spcPts val="0"/>
              </a:spcBef>
              <a:spcAft>
                <a:spcPts val="0"/>
              </a:spcAft>
              <a:defRPr sz="3800" b="1" kern="0" spc="-150">
                <a:solidFill>
                  <a:srgbClr val="E5B5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+mj-ea"/>
                <a:cs typeface="+mj-cs"/>
              </a:defRPr>
            </a:lvl1pPr>
            <a:lvl2pPr algn="ctr">
              <a:defRPr sz="4400">
                <a:latin typeface="Calibri" pitchFamily="34" charset="0"/>
              </a:defRPr>
            </a:lvl2pPr>
            <a:lvl3pPr algn="ctr">
              <a:defRPr sz="4400">
                <a:latin typeface="Calibri" pitchFamily="34" charset="0"/>
              </a:defRPr>
            </a:lvl3pPr>
            <a:lvl4pPr algn="ctr">
              <a:defRPr sz="4400">
                <a:latin typeface="Calibri" pitchFamily="34" charset="0"/>
              </a:defRPr>
            </a:lvl4pPr>
            <a:lvl5pPr algn="ctr">
              <a:defRPr sz="44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r>
              <a:rPr lang="hr-HR" altLang="sr-Latn-RS" dirty="0"/>
              <a:t>“Dijagnostika organizacije” </a:t>
            </a:r>
            <a:endParaRPr lang="en-US" altLang="sr-Latn-RS" dirty="0"/>
          </a:p>
        </p:txBody>
      </p:sp>
      <p:grpSp>
        <p:nvGrpSpPr>
          <p:cNvPr id="9" name="Group 38"/>
          <p:cNvGrpSpPr/>
          <p:nvPr/>
        </p:nvGrpSpPr>
        <p:grpSpPr>
          <a:xfrm>
            <a:off x="7824192" y="857790"/>
            <a:ext cx="3096344" cy="1272280"/>
            <a:chOff x="5246159" y="5253643"/>
            <a:chExt cx="2532495" cy="1842977"/>
          </a:xfrm>
        </p:grpSpPr>
        <p:sp>
          <p:nvSpPr>
            <p:cNvPr id="71" name="Cloud Callout 70"/>
            <p:cNvSpPr/>
            <p:nvPr/>
          </p:nvSpPr>
          <p:spPr>
            <a:xfrm>
              <a:off x="5246159" y="5253643"/>
              <a:ext cx="2486671" cy="1773237"/>
            </a:xfrm>
            <a:prstGeom prst="cloudCallout">
              <a:avLst>
                <a:gd name="adj1" fmla="val -42976"/>
                <a:gd name="adj2" fmla="val 71510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txBody>
            <a:bodyPr/>
            <a:lstStyle/>
            <a:p>
              <a:pPr algn="ctr"/>
              <a:endParaRPr lang="hr-HR" sz="200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ＭＳ Ｐゴシック" pitchFamily="-80" charset="-128"/>
                <a:cs typeface="Times New Roman" pitchFamily="18" charset="0"/>
              </a:endParaRPr>
            </a:p>
          </p:txBody>
        </p:sp>
        <p:sp>
          <p:nvSpPr>
            <p:cNvPr id="72" name="Text Box 20"/>
            <p:cNvSpPr txBox="1">
              <a:spLocks noChangeArrowheads="1"/>
            </p:cNvSpPr>
            <p:nvPr/>
          </p:nvSpPr>
          <p:spPr bwMode="auto">
            <a:xfrm>
              <a:off x="5364041" y="5357951"/>
              <a:ext cx="2414613" cy="17386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defPPr>
                <a:defRPr lang="sr-Latn-CS"/>
              </a:defPPr>
              <a:lvl1pPr algn="ctr">
                <a:defRPr sz="2400">
                  <a:solidFill>
                    <a:schemeClr val="bg1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Arial" charset="0"/>
                  <a:ea typeface="ＭＳ Ｐゴシック" pitchFamily="-80" charset="-128"/>
                  <a:cs typeface="Times New Roman" pitchFamily="18" charset="0"/>
                </a:defRPr>
              </a:lvl1pPr>
            </a:lstStyle>
            <a:p>
              <a:r>
                <a:rPr lang="hr-HR" sz="2000" dirty="0"/>
                <a:t>Poruka </a:t>
              </a:r>
              <a:r>
                <a:rPr lang="en-US" sz="2000" dirty="0"/>
                <a:t>:  </a:t>
              </a:r>
              <a:endParaRPr lang="hr-HR" sz="2000" dirty="0"/>
            </a:p>
            <a:p>
              <a:r>
                <a:rPr lang="en-US" sz="2000" dirty="0"/>
                <a:t>“</a:t>
              </a:r>
              <a:r>
                <a:rPr lang="hr-HR" sz="2000" dirty="0"/>
                <a:t>Mi brinemo i znamo kako</a:t>
              </a:r>
              <a:r>
                <a:rPr lang="en-US" sz="2000" dirty="0"/>
                <a:t>.”</a:t>
              </a:r>
            </a:p>
          </p:txBody>
        </p:sp>
      </p:grpSp>
      <p:grpSp>
        <p:nvGrpSpPr>
          <p:cNvPr id="10" name="Group 88"/>
          <p:cNvGrpSpPr>
            <a:grpSpLocks/>
          </p:cNvGrpSpPr>
          <p:nvPr/>
        </p:nvGrpSpPr>
        <p:grpSpPr bwMode="auto">
          <a:xfrm>
            <a:off x="8040688" y="5229226"/>
            <a:ext cx="3402012" cy="1584325"/>
            <a:chOff x="6300193" y="5228779"/>
            <a:chExt cx="3024335" cy="1584597"/>
          </a:xfrm>
        </p:grpSpPr>
        <p:sp>
          <p:nvSpPr>
            <p:cNvPr id="74" name="Cloud Callout 73"/>
            <p:cNvSpPr/>
            <p:nvPr/>
          </p:nvSpPr>
          <p:spPr>
            <a:xfrm>
              <a:off x="6300193" y="5228779"/>
              <a:ext cx="3024335" cy="1584597"/>
            </a:xfrm>
            <a:prstGeom prst="cloudCallout">
              <a:avLst>
                <a:gd name="adj1" fmla="val -63833"/>
                <a:gd name="adj2" fmla="val -48308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txBody>
            <a:bodyPr/>
            <a:lstStyle/>
            <a:p>
              <a:pPr algn="ctr"/>
              <a:endParaRPr lang="hr-HR" altLang="sr-Latn-RS" sz="200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ＭＳ Ｐゴシック" pitchFamily="-80" charset="-128"/>
                <a:cs typeface="Times New Roman" pitchFamily="18" charset="0"/>
              </a:endParaRPr>
            </a:p>
          </p:txBody>
        </p:sp>
        <p:sp>
          <p:nvSpPr>
            <p:cNvPr id="75" name="Text Box 10"/>
            <p:cNvSpPr txBox="1">
              <a:spLocks noChangeArrowheads="1"/>
            </p:cNvSpPr>
            <p:nvPr/>
          </p:nvSpPr>
          <p:spPr bwMode="auto">
            <a:xfrm>
              <a:off x="6507342" y="5338887"/>
              <a:ext cx="2745178" cy="1231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defPPr>
                <a:defRPr lang="sr-Latn-CS"/>
              </a:defPPr>
              <a:lvl1pPr algn="ctr">
                <a:defRPr sz="2400">
                  <a:solidFill>
                    <a:schemeClr val="bg1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Arial" charset="0"/>
                  <a:ea typeface="ＭＳ Ｐゴシック" pitchFamily="-80" charset="-128"/>
                  <a:cs typeface="Times New Roman" pitchFamily="18" charset="0"/>
                </a:defRPr>
              </a:lvl1pPr>
            </a:lstStyle>
            <a:p>
              <a:r>
                <a:rPr lang="hr-HR" altLang="sr-Latn-RS" sz="2000" dirty="0"/>
                <a:t>Poruka </a:t>
              </a:r>
              <a:r>
                <a:rPr lang="en-US" altLang="sr-Latn-RS" sz="2000" dirty="0"/>
                <a:t>:</a:t>
              </a:r>
              <a:endParaRPr lang="hr-HR" altLang="sr-Latn-RS" sz="2000" dirty="0"/>
            </a:p>
            <a:p>
              <a:r>
                <a:rPr lang="en-US" altLang="sr-Latn-RS" sz="2000" dirty="0"/>
                <a:t> “</a:t>
              </a:r>
              <a:r>
                <a:rPr lang="hr-HR" altLang="sr-Latn-RS" sz="2000" dirty="0"/>
                <a:t>Mi se jako trudimo, ali zapravo ne znamo što radimo</a:t>
              </a:r>
              <a:r>
                <a:rPr lang="en-US" altLang="sr-Latn-RS" sz="2000" dirty="0"/>
                <a:t>.”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060741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rotten apple transpar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84291" y="4002292"/>
            <a:ext cx="1163901" cy="1143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07326" y="2227264"/>
            <a:ext cx="1527175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3908425" y="1773239"/>
            <a:ext cx="6318250" cy="3743325"/>
            <a:chOff x="1330846" y="1125538"/>
            <a:chExt cx="6841554" cy="4463702"/>
          </a:xfrm>
        </p:grpSpPr>
        <p:cxnSp>
          <p:nvCxnSpPr>
            <p:cNvPr id="29" name="Straight Arrow Connector 28"/>
            <p:cNvCxnSpPr/>
            <p:nvPr/>
          </p:nvCxnSpPr>
          <p:spPr>
            <a:xfrm rot="5400000" flipH="1" flipV="1">
              <a:off x="-900146" y="3356530"/>
              <a:ext cx="4463702" cy="1720"/>
            </a:xfrm>
            <a:prstGeom prst="straightConnector1">
              <a:avLst/>
            </a:prstGeom>
            <a:ln w="57150">
              <a:solidFill>
                <a:srgbClr val="DDB97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1330846" y="5587346"/>
              <a:ext cx="6841554" cy="1894"/>
            </a:xfrm>
            <a:prstGeom prst="straightConnector1">
              <a:avLst/>
            </a:prstGeom>
            <a:ln w="57150">
              <a:solidFill>
                <a:srgbClr val="DDB97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Box 42"/>
          <p:cNvSpPr txBox="1">
            <a:spLocks noChangeArrowheads="1"/>
          </p:cNvSpPr>
          <p:nvPr/>
        </p:nvSpPr>
        <p:spPr bwMode="auto">
          <a:xfrm rot="16200000">
            <a:off x="2491582" y="3440907"/>
            <a:ext cx="20605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r-HR" altLang="sr-Latn-RS" sz="2400" b="1" dirty="0">
                <a:solidFill>
                  <a:srgbClr val="DDB979"/>
                </a:solidFill>
              </a:rPr>
              <a:t>MOTIVACIJA</a:t>
            </a: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5610226" y="5703888"/>
            <a:ext cx="26130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r-HR" altLang="sr-Latn-RS" sz="2400" b="1" dirty="0">
                <a:solidFill>
                  <a:srgbClr val="DDB979"/>
                </a:solidFill>
              </a:rPr>
              <a:t>KOMPETENCIJE</a:t>
            </a:r>
          </a:p>
        </p:txBody>
      </p:sp>
      <p:grpSp>
        <p:nvGrpSpPr>
          <p:cNvPr id="3" name="Group 45"/>
          <p:cNvGrpSpPr/>
          <p:nvPr/>
        </p:nvGrpSpPr>
        <p:grpSpPr>
          <a:xfrm>
            <a:off x="4071668" y="2276872"/>
            <a:ext cx="2916324" cy="1512168"/>
            <a:chOff x="0" y="0"/>
            <a:chExt cx="1584960" cy="1584960"/>
          </a:xfrm>
          <a:solidFill>
            <a:srgbClr val="FFFF00"/>
          </a:solidFill>
          <a:scene3d>
            <a:camera prst="orthographicFront"/>
            <a:lightRig rig="flat" dir="t"/>
          </a:scene3d>
        </p:grpSpPr>
        <p:sp>
          <p:nvSpPr>
            <p:cNvPr id="47" name="Rounded Rectangle 46"/>
            <p:cNvSpPr/>
            <p:nvPr/>
          </p:nvSpPr>
          <p:spPr>
            <a:xfrm>
              <a:off x="0" y="0"/>
              <a:ext cx="1584960" cy="1584960"/>
            </a:xfrm>
            <a:prstGeom prst="roundRect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lvl="1" algn="ctr">
                <a:defRPr/>
              </a:pPr>
              <a:r>
                <a:rPr lang="hr-HR" b="1" dirty="0">
                  <a:solidFill>
                    <a:schemeClr val="tx1"/>
                  </a:solidFill>
                </a:rPr>
                <a:t>MOTIVIRANI,ALI NESTRUČNI</a:t>
              </a:r>
            </a:p>
            <a:p>
              <a:pPr algn="ctr">
                <a:defRPr/>
              </a:pPr>
              <a:endParaRPr lang="hr-HR" dirty="0"/>
            </a:p>
          </p:txBody>
        </p:sp>
        <p:sp>
          <p:nvSpPr>
            <p:cNvPr id="48" name="Rounded Rectangle 4"/>
            <p:cNvSpPr/>
            <p:nvPr/>
          </p:nvSpPr>
          <p:spPr>
            <a:xfrm>
              <a:off x="77371" y="77371"/>
              <a:ext cx="1430218" cy="1430218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8580" tIns="68580" rIns="68580" bIns="68580" spcCol="1270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hr-HR" dirty="0"/>
            </a:p>
            <a:p>
              <a:pPr marL="114300" lvl="1" indent="-114300" algn="ctr" defTabSz="6223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endParaRPr lang="hr-HR" sz="1400" dirty="0"/>
            </a:p>
            <a:p>
              <a:pPr marL="114300" lvl="1" indent="-114300" algn="ctr" defTabSz="6223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endParaRPr lang="hr-HR" sz="1400" dirty="0"/>
            </a:p>
            <a:p>
              <a:pPr marL="114300" lvl="1" indent="-114300" algn="ctr" defTabSz="6223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endParaRPr lang="hr-HR" sz="1400" dirty="0"/>
            </a:p>
            <a:p>
              <a:pPr marL="114300" lvl="1" indent="-114300" algn="ctr" defTabSz="6223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endParaRPr lang="hr-HR" sz="1400" dirty="0"/>
            </a:p>
          </p:txBody>
        </p:sp>
      </p:grpSp>
      <p:grpSp>
        <p:nvGrpSpPr>
          <p:cNvPr id="4" name="Group 48"/>
          <p:cNvGrpSpPr/>
          <p:nvPr/>
        </p:nvGrpSpPr>
        <p:grpSpPr>
          <a:xfrm>
            <a:off x="4071668" y="3861048"/>
            <a:ext cx="2916324" cy="1512168"/>
            <a:chOff x="0" y="0"/>
            <a:chExt cx="1584960" cy="1584960"/>
          </a:xfrm>
          <a:solidFill>
            <a:srgbClr val="C00000"/>
          </a:solidFill>
          <a:scene3d>
            <a:camera prst="orthographicFront"/>
            <a:lightRig rig="flat" dir="t"/>
          </a:scene3d>
        </p:grpSpPr>
        <p:sp>
          <p:nvSpPr>
            <p:cNvPr id="50" name="Rounded Rectangle 49"/>
            <p:cNvSpPr/>
            <p:nvPr/>
          </p:nvSpPr>
          <p:spPr>
            <a:xfrm>
              <a:off x="0" y="0"/>
              <a:ext cx="1584960" cy="1584960"/>
            </a:xfrm>
            <a:prstGeom prst="roundRect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1" name="Rounded Rectangle 4"/>
            <p:cNvSpPr/>
            <p:nvPr/>
          </p:nvSpPr>
          <p:spPr>
            <a:xfrm>
              <a:off x="77371" y="77371"/>
              <a:ext cx="1430218" cy="1430218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8580" tIns="68580" rIns="68580" bIns="68580" spcCol="1270"/>
            <a:lstStyle/>
            <a:p>
              <a:pPr marL="114300" lvl="1" indent="-114300" algn="ctr" defTabSz="622300">
                <a:lnSpc>
                  <a:spcPct val="90000"/>
                </a:lnSpc>
                <a:spcAft>
                  <a:spcPct val="15000"/>
                </a:spcAft>
                <a:defRPr/>
              </a:pPr>
              <a:r>
                <a:rPr lang="hr-HR" b="1" dirty="0"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</a:rPr>
                <a:t>NEMOTIVIRANI I NESTRUČNI</a:t>
              </a:r>
            </a:p>
          </p:txBody>
        </p:sp>
      </p:grpSp>
      <p:grpSp>
        <p:nvGrpSpPr>
          <p:cNvPr id="5" name="Group 51"/>
          <p:cNvGrpSpPr/>
          <p:nvPr/>
        </p:nvGrpSpPr>
        <p:grpSpPr>
          <a:xfrm>
            <a:off x="7068108" y="2276872"/>
            <a:ext cx="2916324" cy="1512168"/>
            <a:chOff x="0" y="0"/>
            <a:chExt cx="1584960" cy="1584960"/>
          </a:xfrm>
          <a:solidFill>
            <a:srgbClr val="92D050"/>
          </a:solidFill>
          <a:scene3d>
            <a:camera prst="orthographicFront"/>
            <a:lightRig rig="flat" dir="t"/>
          </a:scene3d>
        </p:grpSpPr>
        <p:sp>
          <p:nvSpPr>
            <p:cNvPr id="53" name="Rounded Rectangle 52"/>
            <p:cNvSpPr/>
            <p:nvPr/>
          </p:nvSpPr>
          <p:spPr>
            <a:xfrm>
              <a:off x="0" y="0"/>
              <a:ext cx="1584960" cy="1584960"/>
            </a:xfrm>
            <a:prstGeom prst="roundRect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4" name="Rounded Rectangle 4"/>
            <p:cNvSpPr/>
            <p:nvPr/>
          </p:nvSpPr>
          <p:spPr>
            <a:xfrm>
              <a:off x="60288" y="126797"/>
              <a:ext cx="1430218" cy="1243429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8580" tIns="68580" rIns="68580" bIns="68580" spcCol="1270"/>
            <a:lstStyle/>
            <a:p>
              <a:pPr marL="114300" lvl="1" indent="-114300" algn="ctr" defTabSz="622300">
                <a:lnSpc>
                  <a:spcPct val="90000"/>
                </a:lnSpc>
                <a:spcAft>
                  <a:spcPct val="15000"/>
                </a:spcAft>
                <a:defRPr/>
              </a:pPr>
              <a:r>
                <a:rPr lang="hr-HR" b="1" dirty="0"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</a:rPr>
                <a:t>MOTIVIRANI I STRUČNI</a:t>
              </a:r>
            </a:p>
            <a:p>
              <a:pPr marL="114300" lvl="1" indent="-114300" algn="ctr" defTabSz="6223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endParaRPr lang="hr-HR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grpSp>
        <p:nvGrpSpPr>
          <p:cNvPr id="6" name="Group 54"/>
          <p:cNvGrpSpPr/>
          <p:nvPr/>
        </p:nvGrpSpPr>
        <p:grpSpPr>
          <a:xfrm>
            <a:off x="7068108" y="3861048"/>
            <a:ext cx="2916324" cy="1512168"/>
            <a:chOff x="0" y="0"/>
            <a:chExt cx="1584960" cy="1584960"/>
          </a:xfrm>
          <a:solidFill>
            <a:srgbClr val="00004C"/>
          </a:solidFill>
          <a:scene3d>
            <a:camera prst="orthographicFront"/>
            <a:lightRig rig="flat" dir="t"/>
          </a:scene3d>
        </p:grpSpPr>
        <p:sp>
          <p:nvSpPr>
            <p:cNvPr id="56" name="Rounded Rectangle 55"/>
            <p:cNvSpPr/>
            <p:nvPr/>
          </p:nvSpPr>
          <p:spPr>
            <a:xfrm>
              <a:off x="0" y="0"/>
              <a:ext cx="1584960" cy="1584960"/>
            </a:xfrm>
            <a:prstGeom prst="roundRect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7" name="Rounded Rectangle 4"/>
            <p:cNvSpPr/>
            <p:nvPr/>
          </p:nvSpPr>
          <p:spPr>
            <a:xfrm>
              <a:off x="77371" y="77371"/>
              <a:ext cx="1430218" cy="1430218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8580" tIns="68580" rIns="68580" bIns="68580" spcCol="1270"/>
            <a:lstStyle/>
            <a:p>
              <a:pPr marL="114300" lvl="1" indent="-114300" algn="ctr" defTabSz="622300">
                <a:lnSpc>
                  <a:spcPct val="90000"/>
                </a:lnSpc>
                <a:spcAft>
                  <a:spcPct val="15000"/>
                </a:spcAft>
                <a:defRPr/>
              </a:pPr>
              <a:r>
                <a:rPr lang="hr-HR" b="1" dirty="0">
                  <a:solidFill>
                    <a:schemeClr val="bg1"/>
                  </a:solidFill>
                </a:rPr>
                <a:t>STRUČNI I NEMOTIVIRANI</a:t>
              </a:r>
            </a:p>
            <a:p>
              <a:pPr marL="114300" lvl="1" indent="-114300" algn="ctr" defTabSz="6223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endParaRPr lang="hr-HR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27661" name="Rectangle 1"/>
          <p:cNvSpPr txBox="1">
            <a:spLocks/>
          </p:cNvSpPr>
          <p:nvPr/>
        </p:nvSpPr>
        <p:spPr bwMode="auto">
          <a:xfrm>
            <a:off x="1847528" y="67271"/>
            <a:ext cx="9432925" cy="76944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  <a:sp3d extrusionH="57150">
              <a:bevelT w="82550" h="38100" prst="coolSlant"/>
            </a:sp3d>
          </a:bodyPr>
          <a:lstStyle>
            <a:defPPr>
              <a:defRPr lang="sr-Latn-CS"/>
            </a:defPPr>
            <a:lvl1pPr eaLnBrk="1" fontAlgn="auto" hangingPunct="1">
              <a:spcBef>
                <a:spcPts val="0"/>
              </a:spcBef>
              <a:spcAft>
                <a:spcPts val="0"/>
              </a:spcAft>
              <a:defRPr sz="4400" b="1" kern="0" spc="-150">
                <a:solidFill>
                  <a:srgbClr val="E5B5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+mj-ea"/>
                <a:cs typeface="+mj-cs"/>
              </a:defRPr>
            </a:lvl1pPr>
            <a:lvl2pPr algn="ctr">
              <a:defRPr sz="4400">
                <a:latin typeface="Calibri" pitchFamily="34" charset="0"/>
              </a:defRPr>
            </a:lvl2pPr>
            <a:lvl3pPr algn="ctr">
              <a:defRPr sz="4400">
                <a:latin typeface="Calibri" pitchFamily="34" charset="0"/>
              </a:defRPr>
            </a:lvl3pPr>
            <a:lvl4pPr algn="ctr">
              <a:defRPr sz="4400">
                <a:latin typeface="Calibri" pitchFamily="34" charset="0"/>
              </a:defRPr>
            </a:lvl4pPr>
            <a:lvl5pPr algn="ctr">
              <a:defRPr sz="44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r>
              <a:rPr lang="hr-HR" altLang="sr-Latn-RS" dirty="0"/>
              <a:t> Procjena motivacije i kompetencija?</a:t>
            </a:r>
            <a:endParaRPr lang="en-US" altLang="sr-Latn-RS" dirty="0"/>
          </a:p>
        </p:txBody>
      </p:sp>
      <p:sp>
        <p:nvSpPr>
          <p:cNvPr id="84" name="Rounded Rectangle 83"/>
          <p:cNvSpPr/>
          <p:nvPr/>
        </p:nvSpPr>
        <p:spPr>
          <a:xfrm rot="21329319">
            <a:off x="8553326" y="3108901"/>
            <a:ext cx="1166214" cy="535054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dirty="0">
                <a:solidFill>
                  <a:schemeClr val="tx1"/>
                </a:solidFill>
              </a:rPr>
              <a:t>Ljudi su KAPITAL</a:t>
            </a:r>
          </a:p>
        </p:txBody>
      </p:sp>
      <p:sp>
        <p:nvSpPr>
          <p:cNvPr id="85" name="Rounded Rectangle 84"/>
          <p:cNvSpPr/>
          <p:nvPr/>
        </p:nvSpPr>
        <p:spPr>
          <a:xfrm rot="21329319">
            <a:off x="5128181" y="3130185"/>
            <a:ext cx="1577845" cy="535054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dirty="0">
                <a:solidFill>
                  <a:schemeClr val="tx1"/>
                </a:solidFill>
              </a:rPr>
              <a:t>Ljudi </a:t>
            </a:r>
            <a:r>
              <a:rPr lang="hr-HR">
                <a:solidFill>
                  <a:schemeClr val="tx1"/>
                </a:solidFill>
              </a:rPr>
              <a:t>su POTENCIJAL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86" name="Rounded Rectangle 85"/>
          <p:cNvSpPr/>
          <p:nvPr/>
        </p:nvSpPr>
        <p:spPr>
          <a:xfrm rot="21329319">
            <a:off x="8187835" y="4636702"/>
            <a:ext cx="1613405" cy="535054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dirty="0">
                <a:solidFill>
                  <a:schemeClr val="tx1"/>
                </a:solidFill>
              </a:rPr>
              <a:t>Ljudi </a:t>
            </a:r>
            <a:r>
              <a:rPr lang="hr-HR">
                <a:solidFill>
                  <a:schemeClr val="tx1"/>
                </a:solidFill>
              </a:rPr>
              <a:t>su RESURS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87" name="Rounded Rectangle 86"/>
          <p:cNvSpPr/>
          <p:nvPr/>
        </p:nvSpPr>
        <p:spPr>
          <a:xfrm rot="21329319">
            <a:off x="5622150" y="4676818"/>
            <a:ext cx="1166214" cy="535054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dirty="0">
                <a:solidFill>
                  <a:schemeClr val="tx1"/>
                </a:solidFill>
              </a:rPr>
              <a:t>Ljudi su TROŠAK</a:t>
            </a:r>
          </a:p>
        </p:txBody>
      </p:sp>
      <p:grpSp>
        <p:nvGrpSpPr>
          <p:cNvPr id="40" name="Group 38"/>
          <p:cNvGrpSpPr>
            <a:grpSpLocks/>
          </p:cNvGrpSpPr>
          <p:nvPr/>
        </p:nvGrpSpPr>
        <p:grpSpPr bwMode="auto">
          <a:xfrm>
            <a:off x="885006" y="5153127"/>
            <a:ext cx="2762250" cy="1223962"/>
            <a:chOff x="962726" y="4735484"/>
            <a:chExt cx="2745178" cy="1512168"/>
          </a:xfrm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</p:grpSpPr>
        <p:sp>
          <p:nvSpPr>
            <p:cNvPr id="41" name="Cloud Callout 60"/>
            <p:cNvSpPr/>
            <p:nvPr/>
          </p:nvSpPr>
          <p:spPr bwMode="auto">
            <a:xfrm>
              <a:off x="1100175" y="4735484"/>
              <a:ext cx="2376264" cy="1512168"/>
            </a:xfrm>
            <a:prstGeom prst="cloudCallout">
              <a:avLst>
                <a:gd name="adj1" fmla="val 64645"/>
                <a:gd name="adj2" fmla="val -58630"/>
              </a:avLst>
            </a:prstGeom>
            <a:solidFill>
              <a:schemeClr val="bg1"/>
            </a:solidFill>
            <a:ln w="3175">
              <a:noFill/>
            </a:ln>
            <a:effectLst/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hr-HR" altLang="sr-Latn-RS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42" name="Text Box 10"/>
            <p:cNvSpPr txBox="1">
              <a:spLocks noChangeArrowheads="1"/>
            </p:cNvSpPr>
            <p:nvPr/>
          </p:nvSpPr>
          <p:spPr bwMode="auto">
            <a:xfrm>
              <a:off x="962726" y="5083128"/>
              <a:ext cx="2745178" cy="8745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p3d prstMaterial="softEdge">
              <a:bevelT w="127000" prst="artDeco"/>
            </a:sp3d>
          </p:spPr>
          <p:txBody>
            <a:bodyPr lIns="91383" tIns="45692" rIns="91383" bIns="45692">
              <a:spAutoFit/>
            </a:bodyPr>
            <a:lstStyle>
              <a:lvl1pPr eaLnBrk="0" hangingPunct="0">
                <a:tabLst>
                  <a:tab pos="21590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tabLst>
                  <a:tab pos="21590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tabLst>
                  <a:tab pos="21590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tabLst>
                  <a:tab pos="21590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tabLst>
                  <a:tab pos="21590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1590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1590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1590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1590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hr-HR" altLang="sr-Latn-RS" sz="2000" dirty="0">
                  <a:solidFill>
                    <a:srgbClr val="DDB979"/>
                  </a:solidFill>
                </a:rPr>
                <a:t>ROTIRATI ILI OTPUSTITI</a:t>
              </a:r>
              <a:endParaRPr lang="en-US" altLang="sr-Latn-R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5" name="Group 87"/>
          <p:cNvGrpSpPr>
            <a:grpSpLocks/>
          </p:cNvGrpSpPr>
          <p:nvPr/>
        </p:nvGrpSpPr>
        <p:grpSpPr bwMode="auto">
          <a:xfrm>
            <a:off x="839416" y="1398355"/>
            <a:ext cx="3160713" cy="1166549"/>
            <a:chOff x="-108520" y="1268760"/>
            <a:chExt cx="2808313" cy="1800200"/>
          </a:xfrm>
        </p:grpSpPr>
        <p:sp>
          <p:nvSpPr>
            <p:cNvPr id="46" name="Cloud Callout 67"/>
            <p:cNvSpPr/>
            <p:nvPr/>
          </p:nvSpPr>
          <p:spPr bwMode="auto">
            <a:xfrm>
              <a:off x="-108520" y="1268760"/>
              <a:ext cx="2808313" cy="1800200"/>
            </a:xfrm>
            <a:prstGeom prst="cloudCallout">
              <a:avLst>
                <a:gd name="adj1" fmla="val 59883"/>
                <a:gd name="adj2" fmla="val 47359"/>
              </a:avLst>
            </a:prstGeom>
            <a:solidFill>
              <a:schemeClr val="bg1"/>
            </a:solidFill>
            <a:ln w="3175"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hr-HR" altLang="sr-Latn-RS" dirty="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49" name="Text Box 10"/>
            <p:cNvSpPr txBox="1">
              <a:spLocks noChangeArrowheads="1"/>
            </p:cNvSpPr>
            <p:nvPr/>
          </p:nvSpPr>
          <p:spPr bwMode="auto">
            <a:xfrm>
              <a:off x="7981" y="1775003"/>
              <a:ext cx="2523748" cy="4000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1383" tIns="45692" rIns="91383" bIns="45692">
              <a:spAutoFit/>
            </a:bodyPr>
            <a:lstStyle>
              <a:lvl1pPr eaLnBrk="0" hangingPunct="0">
                <a:tabLst>
                  <a:tab pos="21590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tabLst>
                  <a:tab pos="21590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tabLst>
                  <a:tab pos="21590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tabLst>
                  <a:tab pos="21590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tabLst>
                  <a:tab pos="21590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1590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1590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1590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1590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hr-HR" altLang="sr-Latn-RS" sz="2000" dirty="0">
                  <a:solidFill>
                    <a:srgbClr val="DDB979"/>
                  </a:solidFill>
                </a:rPr>
                <a:t>USAVRŠAVATI</a:t>
              </a:r>
              <a:endParaRPr lang="en-US" altLang="sr-Latn-R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2" name="Group 38"/>
          <p:cNvGrpSpPr/>
          <p:nvPr/>
        </p:nvGrpSpPr>
        <p:grpSpPr>
          <a:xfrm>
            <a:off x="8922476" y="980728"/>
            <a:ext cx="2565505" cy="982120"/>
            <a:chOff x="5246159" y="5253643"/>
            <a:chExt cx="2500602" cy="1773237"/>
          </a:xfrm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</p:grpSpPr>
        <p:sp>
          <p:nvSpPr>
            <p:cNvPr id="55" name="Cloud Callout 70"/>
            <p:cNvSpPr/>
            <p:nvPr/>
          </p:nvSpPr>
          <p:spPr>
            <a:xfrm>
              <a:off x="5246159" y="5253643"/>
              <a:ext cx="2486671" cy="1773237"/>
            </a:xfrm>
            <a:prstGeom prst="cloudCallout">
              <a:avLst>
                <a:gd name="adj1" fmla="val -42976"/>
                <a:gd name="adj2" fmla="val 71510"/>
              </a:avLst>
            </a:prstGeom>
            <a:solidFill>
              <a:schemeClr val="bg1"/>
            </a:solidFill>
            <a:ln w="3175">
              <a:noFill/>
            </a:ln>
            <a:effectLst/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r-HR" sz="1600"/>
            </a:p>
          </p:txBody>
        </p:sp>
        <p:sp>
          <p:nvSpPr>
            <p:cNvPr id="58" name="Text Box 20"/>
            <p:cNvSpPr txBox="1">
              <a:spLocks noChangeArrowheads="1"/>
            </p:cNvSpPr>
            <p:nvPr/>
          </p:nvSpPr>
          <p:spPr bwMode="auto">
            <a:xfrm>
              <a:off x="5332148" y="5753220"/>
              <a:ext cx="2414613" cy="5795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p3d prstMaterial="softEdge">
              <a:bevelT w="127000" prst="artDeco"/>
            </a:sp3d>
          </p:spPr>
          <p:txBody>
            <a:bodyPr lIns="91383" tIns="45692" rIns="91383" bIns="45692">
              <a:spAutoFit/>
            </a:bodyPr>
            <a:lstStyle/>
            <a:p>
              <a:pPr algn="ctr">
                <a:defRPr/>
              </a:pPr>
              <a:r>
                <a:rPr lang="hr-HR" sz="2000" dirty="0">
                  <a:solidFill>
                    <a:srgbClr val="DDB979"/>
                  </a:solidFill>
                  <a:latin typeface="Arial" charset="0"/>
                  <a:cs typeface="Arial" charset="0"/>
                </a:rPr>
                <a:t>RAZVIJATI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9" name="Group 88"/>
          <p:cNvGrpSpPr>
            <a:grpSpLocks/>
          </p:cNvGrpSpPr>
          <p:nvPr/>
        </p:nvGrpSpPr>
        <p:grpSpPr bwMode="auto">
          <a:xfrm>
            <a:off x="9272971" y="5444109"/>
            <a:ext cx="2583669" cy="1009227"/>
            <a:chOff x="6300193" y="5228779"/>
            <a:chExt cx="3024335" cy="1584597"/>
          </a:xfrm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</p:grpSpPr>
        <p:sp>
          <p:nvSpPr>
            <p:cNvPr id="60" name="Cloud Callout 73"/>
            <p:cNvSpPr/>
            <p:nvPr/>
          </p:nvSpPr>
          <p:spPr>
            <a:xfrm>
              <a:off x="6300193" y="5228779"/>
              <a:ext cx="3024335" cy="1584597"/>
            </a:xfrm>
            <a:prstGeom prst="cloudCallout">
              <a:avLst>
                <a:gd name="adj1" fmla="val -63833"/>
                <a:gd name="adj2" fmla="val -48308"/>
              </a:avLst>
            </a:prstGeom>
            <a:solidFill>
              <a:schemeClr val="bg1"/>
            </a:solidFill>
            <a:ln w="3175">
              <a:noFill/>
            </a:ln>
            <a:effectLst/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hr-HR" altLang="sr-Latn-R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63" name="Text Box 10"/>
            <p:cNvSpPr txBox="1">
              <a:spLocks noChangeArrowheads="1"/>
            </p:cNvSpPr>
            <p:nvPr/>
          </p:nvSpPr>
          <p:spPr bwMode="auto">
            <a:xfrm>
              <a:off x="6477718" y="5766880"/>
              <a:ext cx="2745178" cy="400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p3d prstMaterial="softEdge">
              <a:bevelT w="127000" prst="artDeco"/>
            </a:sp3d>
          </p:spPr>
          <p:txBody>
            <a:bodyPr lIns="91383" tIns="45692" rIns="91383" bIns="45692">
              <a:spAutoFit/>
            </a:bodyPr>
            <a:lstStyle>
              <a:lvl1pPr eaLnBrk="0" hangingPunct="0">
                <a:tabLst>
                  <a:tab pos="21590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tabLst>
                  <a:tab pos="21590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tabLst>
                  <a:tab pos="21590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tabLst>
                  <a:tab pos="21590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tabLst>
                  <a:tab pos="21590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1590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1590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1590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1590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hr-HR" altLang="sr-Latn-RS" sz="2000" dirty="0">
                  <a:solidFill>
                    <a:srgbClr val="DDB979"/>
                  </a:solidFill>
                </a:rPr>
                <a:t>MOTIVIRATI</a:t>
              </a:r>
              <a:endParaRPr lang="en-US" altLang="sr-Latn-R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477239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-168696" y="-27384"/>
            <a:ext cx="1658066" cy="1438276"/>
            <a:chOff x="462980" y="4365104"/>
            <a:chExt cx="2160240" cy="2088232"/>
          </a:xfrm>
          <a:solidFill>
            <a:srgbClr val="C28D31"/>
          </a:solidFill>
        </p:grpSpPr>
        <p:sp>
          <p:nvSpPr>
            <p:cNvPr id="6" name="Oval 5"/>
            <p:cNvSpPr/>
            <p:nvPr/>
          </p:nvSpPr>
          <p:spPr>
            <a:xfrm>
              <a:off x="462980" y="4365104"/>
              <a:ext cx="2160240" cy="2088232"/>
            </a:xfrm>
            <a:prstGeom prst="ellipse">
              <a:avLst/>
            </a:prstGeom>
            <a:grp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hr-HR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8" name="Rectangle 3"/>
            <p:cNvSpPr>
              <a:spLocks noChangeArrowheads="1"/>
            </p:cNvSpPr>
            <p:nvPr/>
          </p:nvSpPr>
          <p:spPr bwMode="auto">
            <a:xfrm>
              <a:off x="773002" y="5014918"/>
              <a:ext cx="1713573" cy="759663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r-HR" altLang="sr-Latn-RS" sz="28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ZAŠTO?</a:t>
              </a:r>
              <a:endParaRPr lang="hr-HR" altLang="sr-Latn-RS" sz="11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407368" y="1556792"/>
            <a:ext cx="1173730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r-HR" sz="2200" dirty="0">
                <a:solidFill>
                  <a:srgbClr val="EFD18D"/>
                </a:solidFill>
              </a:rPr>
              <a:t>detektirati prednosti i slabosti </a:t>
            </a:r>
            <a:r>
              <a:rPr lang="hr-HR" sz="2200" dirty="0">
                <a:solidFill>
                  <a:srgbClr val="E5B549"/>
                </a:solidFill>
              </a:rPr>
              <a:t>svakog voditelja </a:t>
            </a:r>
            <a:r>
              <a:rPr lang="hr-HR" i="1" dirty="0">
                <a:solidFill>
                  <a:srgbClr val="E5B549"/>
                </a:solidFill>
              </a:rPr>
              <a:t>(u čemu je dobar, prosječan ili loš)</a:t>
            </a:r>
          </a:p>
          <a:p>
            <a:pPr marL="285750" lvl="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r-HR" sz="2200" dirty="0">
                <a:solidFill>
                  <a:srgbClr val="EFD18D"/>
                </a:solidFill>
              </a:rPr>
              <a:t>dati usporedbu potencijala </a:t>
            </a:r>
            <a:r>
              <a:rPr lang="hr-HR" sz="2200" dirty="0">
                <a:solidFill>
                  <a:srgbClr val="E5B549"/>
                </a:solidFill>
              </a:rPr>
              <a:t>voditelja </a:t>
            </a:r>
            <a:r>
              <a:rPr lang="hr-HR" i="1" dirty="0">
                <a:solidFill>
                  <a:srgbClr val="E5B549"/>
                </a:solidFill>
              </a:rPr>
              <a:t>(tko je bolji/lošiji i u čemu) </a:t>
            </a:r>
          </a:p>
          <a:p>
            <a:pPr marL="285750" lvl="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r-HR" sz="2200" dirty="0">
                <a:solidFill>
                  <a:srgbClr val="E5B549"/>
                </a:solidFill>
              </a:rPr>
              <a:t>ocijeniti</a:t>
            </a:r>
            <a:r>
              <a:rPr lang="hr-HR" sz="2200" b="1" dirty="0">
                <a:solidFill>
                  <a:srgbClr val="E5B549"/>
                </a:solidFill>
              </a:rPr>
              <a:t> </a:t>
            </a:r>
            <a:r>
              <a:rPr lang="hr-HR" sz="2200" dirty="0">
                <a:solidFill>
                  <a:srgbClr val="EFD18D"/>
                </a:solidFill>
              </a:rPr>
              <a:t>usklađenost slike o sebi s percepcijom okoline </a:t>
            </a:r>
            <a:r>
              <a:rPr lang="hr-HR" i="1" dirty="0">
                <a:solidFill>
                  <a:srgbClr val="E5B549"/>
                </a:solidFill>
              </a:rPr>
              <a:t>(sklonost precjenjivanju ili podcjenjivanju) </a:t>
            </a:r>
            <a:endParaRPr lang="hr-HR" sz="2200" i="1" dirty="0">
              <a:solidFill>
                <a:srgbClr val="E5B549"/>
              </a:solidFill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r-HR" sz="2200" dirty="0">
                <a:solidFill>
                  <a:srgbClr val="E5B549"/>
                </a:solidFill>
              </a:rPr>
              <a:t>pružiti</a:t>
            </a:r>
            <a:r>
              <a:rPr lang="hr-HR" sz="2200" b="1" dirty="0">
                <a:solidFill>
                  <a:srgbClr val="E5B549"/>
                </a:solidFill>
              </a:rPr>
              <a:t> </a:t>
            </a:r>
            <a:r>
              <a:rPr lang="hr-HR" sz="2200" dirty="0">
                <a:solidFill>
                  <a:srgbClr val="EFD18D"/>
                </a:solidFill>
              </a:rPr>
              <a:t>savjete i preporuke </a:t>
            </a:r>
            <a:r>
              <a:rPr lang="hr-HR" sz="2200" dirty="0">
                <a:solidFill>
                  <a:srgbClr val="E5B549"/>
                </a:solidFill>
              </a:rPr>
              <a:t>za poduzimanje </a:t>
            </a:r>
            <a:r>
              <a:rPr lang="hr-HR" sz="2200" dirty="0">
                <a:solidFill>
                  <a:srgbClr val="EFD18D"/>
                </a:solidFill>
              </a:rPr>
              <a:t>korektivnih mjera </a:t>
            </a:r>
            <a:r>
              <a:rPr lang="hr-HR" sz="2000" i="1" dirty="0">
                <a:solidFill>
                  <a:srgbClr val="E5B549"/>
                </a:solidFill>
              </a:rPr>
              <a:t>(</a:t>
            </a:r>
            <a:r>
              <a:rPr lang="hr-HR" i="1" dirty="0">
                <a:solidFill>
                  <a:srgbClr val="E5B549"/>
                </a:solidFill>
              </a:rPr>
              <a:t>što mijenjati i kako)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r-HR" sz="2200" dirty="0">
                <a:solidFill>
                  <a:srgbClr val="E5B549"/>
                </a:solidFill>
              </a:rPr>
              <a:t>dati</a:t>
            </a:r>
            <a:r>
              <a:rPr lang="hr-HR" sz="2200" b="1" dirty="0">
                <a:solidFill>
                  <a:srgbClr val="E5B549"/>
                </a:solidFill>
              </a:rPr>
              <a:t> </a:t>
            </a:r>
            <a:r>
              <a:rPr lang="hr-HR" sz="2200" dirty="0">
                <a:solidFill>
                  <a:srgbClr val="EFD18D"/>
                </a:solidFill>
              </a:rPr>
              <a:t>smjernice za daljnji razvoj </a:t>
            </a:r>
            <a:r>
              <a:rPr lang="hr-HR" sz="2200" dirty="0">
                <a:solidFill>
                  <a:srgbClr val="E5B549"/>
                </a:solidFill>
              </a:rPr>
              <a:t>i usavršavanje voditelja </a:t>
            </a:r>
            <a:r>
              <a:rPr lang="hr-HR" i="1" dirty="0">
                <a:solidFill>
                  <a:srgbClr val="E5B549"/>
                </a:solidFill>
              </a:rPr>
              <a:t>(što treba dodatno usavršavati)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r-HR" sz="2200" dirty="0">
                <a:solidFill>
                  <a:srgbClr val="E5B549"/>
                </a:solidFill>
              </a:rPr>
              <a:t>osigurati</a:t>
            </a:r>
            <a:r>
              <a:rPr lang="hr-HR" sz="2200" b="1" dirty="0">
                <a:solidFill>
                  <a:srgbClr val="E5B549"/>
                </a:solidFill>
              </a:rPr>
              <a:t> </a:t>
            </a:r>
            <a:r>
              <a:rPr lang="hr-HR" sz="2200" dirty="0">
                <a:solidFill>
                  <a:srgbClr val="EFD18D"/>
                </a:solidFill>
              </a:rPr>
              <a:t>objektivniju podlogu za nagrađivanje </a:t>
            </a:r>
            <a:r>
              <a:rPr lang="hr-HR" i="1" dirty="0">
                <a:solidFill>
                  <a:srgbClr val="E5B549"/>
                </a:solidFill>
              </a:rPr>
              <a:t>(bonusi, pohvale, promaknuća)</a:t>
            </a:r>
          </a:p>
          <a:p>
            <a:pPr marL="285750" lvl="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r-HR" sz="2200" dirty="0">
                <a:solidFill>
                  <a:srgbClr val="E5B549"/>
                </a:solidFill>
              </a:rPr>
              <a:t>osigurati</a:t>
            </a:r>
            <a:r>
              <a:rPr lang="hr-HR" sz="2200" b="1" dirty="0">
                <a:solidFill>
                  <a:srgbClr val="E5B549"/>
                </a:solidFill>
              </a:rPr>
              <a:t> </a:t>
            </a:r>
            <a:r>
              <a:rPr lang="hr-HR" sz="2200" dirty="0">
                <a:solidFill>
                  <a:srgbClr val="EFD18D"/>
                </a:solidFill>
              </a:rPr>
              <a:t>podlogu za selekciju budućih kandidata </a:t>
            </a:r>
            <a:r>
              <a:rPr lang="hr-HR" sz="2200" dirty="0">
                <a:solidFill>
                  <a:srgbClr val="E5B549"/>
                </a:solidFill>
              </a:rPr>
              <a:t>za voditeljske funkcije</a:t>
            </a:r>
          </a:p>
        </p:txBody>
      </p:sp>
      <p:sp>
        <p:nvSpPr>
          <p:cNvPr id="7" name="Rectangle 1"/>
          <p:cNvSpPr txBox="1">
            <a:spLocks/>
          </p:cNvSpPr>
          <p:nvPr/>
        </p:nvSpPr>
        <p:spPr bwMode="auto">
          <a:xfrm>
            <a:off x="1703512" y="332656"/>
            <a:ext cx="4464496" cy="76944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  <a:sp3d extrusionH="57150">
              <a:bevelT w="82550" h="38100" prst="coolSlant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hr-HR" altLang="sr-Latn-RS" b="1" kern="0" spc="-150">
                <a:solidFill>
                  <a:srgbClr val="E5B5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Ishodi ispitivanja?</a:t>
            </a:r>
            <a:endParaRPr lang="en-US" altLang="sr-Latn-RS" b="1" kern="0" spc="-150" dirty="0">
              <a:solidFill>
                <a:srgbClr val="E5B54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4852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4696" y="1052736"/>
            <a:ext cx="1173730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89535" lvl="0" indent="-342900">
              <a:lnSpc>
                <a:spcPct val="200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990600" algn="l"/>
              </a:tabLst>
            </a:pPr>
            <a:r>
              <a:rPr lang="hr-HR" sz="2200" b="1" dirty="0">
                <a:solidFill>
                  <a:srgbClr val="DDB979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optimizacija izbora, rasporeda</a:t>
            </a:r>
            <a:r>
              <a:rPr lang="hr-HR" sz="2200" dirty="0">
                <a:solidFill>
                  <a:srgbClr val="DDB979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hr-HR" sz="2200" b="1" dirty="0">
                <a:solidFill>
                  <a:srgbClr val="DDB979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izdvajanja</a:t>
            </a:r>
            <a:r>
              <a:rPr lang="hr-HR" sz="2200" dirty="0">
                <a:solidFill>
                  <a:srgbClr val="DDB979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 zaposlenika</a:t>
            </a:r>
            <a:endParaRPr lang="hr-HR" sz="2200" dirty="0">
              <a:solidFill>
                <a:srgbClr val="DDB979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269875" lvl="0" indent="-342900">
              <a:lnSpc>
                <a:spcPct val="200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990600" algn="l"/>
              </a:tabLst>
            </a:pPr>
            <a:r>
              <a:rPr lang="hr-HR" sz="2200" dirty="0">
                <a:solidFill>
                  <a:srgbClr val="DDB979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prepoznavanje</a:t>
            </a:r>
            <a:r>
              <a:rPr lang="hr-HR" sz="2200" b="1" dirty="0">
                <a:solidFill>
                  <a:srgbClr val="DDB979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 talenata i potencijala</a:t>
            </a:r>
            <a:r>
              <a:rPr lang="hr-HR" sz="2200" dirty="0">
                <a:solidFill>
                  <a:srgbClr val="DDB979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 za određenu radnu ulogu</a:t>
            </a:r>
            <a:endParaRPr lang="hr-HR" sz="2200" dirty="0">
              <a:solidFill>
                <a:srgbClr val="DDB979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89535" lvl="0" indent="-342900">
              <a:lnSpc>
                <a:spcPct val="200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990600" algn="l"/>
              </a:tabLst>
            </a:pPr>
            <a:r>
              <a:rPr lang="hr-HR" sz="2200" dirty="0">
                <a:solidFill>
                  <a:srgbClr val="DDB979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definirane </a:t>
            </a:r>
            <a:r>
              <a:rPr lang="hr-HR" sz="2200" b="1" dirty="0">
                <a:solidFill>
                  <a:srgbClr val="DDB979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razvojne potrebe koje </a:t>
            </a:r>
            <a:r>
              <a:rPr lang="hr-HR" sz="2200" dirty="0">
                <a:solidFill>
                  <a:srgbClr val="DDB979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predstavljaju potencijal za voditeljske ili druge pozicije</a:t>
            </a:r>
          </a:p>
          <a:p>
            <a:pPr marL="342900" marR="89535" lvl="0" indent="-342900">
              <a:lnSpc>
                <a:spcPct val="200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990600" algn="l"/>
              </a:tabLst>
            </a:pPr>
            <a:r>
              <a:rPr lang="pl-PL" sz="2200" b="1" dirty="0">
                <a:solidFill>
                  <a:srgbClr val="DDB979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proširenje izbora i mogućnosti rada </a:t>
            </a:r>
            <a:r>
              <a:rPr lang="pl-PL" sz="2200" dirty="0">
                <a:solidFill>
                  <a:srgbClr val="DDB979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na novim radnim zadacima </a:t>
            </a:r>
            <a:endParaRPr lang="hr-HR" sz="2200" dirty="0">
              <a:solidFill>
                <a:srgbClr val="DDB979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200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990600" algn="l"/>
              </a:tabLst>
            </a:pPr>
            <a:r>
              <a:rPr lang="hr-HR" sz="2200" dirty="0">
                <a:solidFill>
                  <a:srgbClr val="DDB979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postavljanje</a:t>
            </a:r>
            <a:r>
              <a:rPr lang="hr-HR" sz="2200" b="1" dirty="0">
                <a:solidFill>
                  <a:srgbClr val="DDB979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  pravih ljudi na prave pozicije</a:t>
            </a:r>
          </a:p>
          <a:p>
            <a:pPr marL="342900" indent="-342900">
              <a:lnSpc>
                <a:spcPct val="200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990600" algn="l"/>
              </a:tabLst>
            </a:pPr>
            <a:r>
              <a:rPr lang="pl-PL" sz="2200" b="1" dirty="0">
                <a:solidFill>
                  <a:srgbClr val="DDB979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ciljano i mjerljivo ulaganje </a:t>
            </a:r>
            <a:r>
              <a:rPr lang="pl-PL" sz="2200" dirty="0">
                <a:solidFill>
                  <a:srgbClr val="DDB979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u zaposlenike </a:t>
            </a:r>
            <a:endParaRPr lang="hr-HR" sz="2200" dirty="0">
              <a:solidFill>
                <a:srgbClr val="DDB979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200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990600" algn="l"/>
              </a:tabLst>
            </a:pPr>
            <a:r>
              <a:rPr lang="pl-PL" sz="2200" b="1" dirty="0">
                <a:solidFill>
                  <a:srgbClr val="DDB979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maksimaliziranje </a:t>
            </a:r>
            <a:r>
              <a:rPr lang="pl-PL" sz="2200" dirty="0">
                <a:solidFill>
                  <a:srgbClr val="DDB979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učinkovitosti</a:t>
            </a:r>
            <a:r>
              <a:rPr lang="pl-PL" sz="2200" b="1" dirty="0">
                <a:solidFill>
                  <a:srgbClr val="DDB979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 edukacijskih procesa</a:t>
            </a:r>
            <a:endParaRPr lang="hr-HR" sz="2200" b="1" dirty="0">
              <a:solidFill>
                <a:srgbClr val="DDB979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200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990600" algn="l"/>
              </a:tabLst>
            </a:pPr>
            <a:r>
              <a:rPr lang="pl-PL" sz="2200" b="1" dirty="0">
                <a:solidFill>
                  <a:srgbClr val="DDB979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unapređivanje postojećih potencijala </a:t>
            </a:r>
            <a:r>
              <a:rPr lang="pl-PL" sz="2200" dirty="0">
                <a:solidFill>
                  <a:srgbClr val="DDB979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na najoptimalniji način</a:t>
            </a:r>
            <a:endParaRPr lang="hr-HR" sz="2200" dirty="0">
              <a:solidFill>
                <a:srgbClr val="DDB979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89535" lvl="0" indent="-342900">
              <a:lnSpc>
                <a:spcPct val="200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990600" algn="l"/>
              </a:tabLst>
            </a:pPr>
            <a:endParaRPr lang="hr-HR" sz="2200" dirty="0">
              <a:solidFill>
                <a:srgbClr val="DDB979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1"/>
          <p:cNvSpPr txBox="1">
            <a:spLocks/>
          </p:cNvSpPr>
          <p:nvPr/>
        </p:nvSpPr>
        <p:spPr bwMode="auto">
          <a:xfrm>
            <a:off x="1199456" y="188640"/>
            <a:ext cx="2520280" cy="76944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  <a:sp3d extrusionH="57150">
              <a:bevelT w="82550" h="38100" prst="coolSlant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hr-HR" altLang="sr-Latn-RS" b="1" kern="0" spc="-150" dirty="0">
                <a:solidFill>
                  <a:srgbClr val="E5B5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Beneficije</a:t>
            </a:r>
            <a:endParaRPr lang="en-US" altLang="sr-Latn-RS" b="1" kern="0" spc="-150" dirty="0">
              <a:solidFill>
                <a:srgbClr val="E5B54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7276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2763" t="18234" r="38256" b="12324"/>
          <a:stretch/>
        </p:blipFill>
        <p:spPr>
          <a:xfrm>
            <a:off x="5879976" y="764704"/>
            <a:ext cx="5540567" cy="555213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0" name="Rectangle 1"/>
          <p:cNvSpPr txBox="1">
            <a:spLocks/>
          </p:cNvSpPr>
          <p:nvPr/>
        </p:nvSpPr>
        <p:spPr bwMode="auto">
          <a:xfrm>
            <a:off x="623392" y="2204864"/>
            <a:ext cx="4680520" cy="175432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  <a:sp3d extrusionH="57150">
              <a:bevelT w="82550" h="38100" prst="coolSlant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hr-HR" altLang="sr-Latn-RS" sz="3600" b="1" kern="0" spc="-150" dirty="0">
                <a:solidFill>
                  <a:srgbClr val="E5B5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Prosječni rezultati odnosa motiviranosti i kompetentnosti</a:t>
            </a:r>
            <a:endParaRPr lang="en-US" altLang="sr-Latn-RS" sz="3600" b="1" kern="0" spc="-150" dirty="0">
              <a:solidFill>
                <a:srgbClr val="E5B54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99161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2832" t="22049" r="39229" b="13902"/>
          <a:stretch/>
        </p:blipFill>
        <p:spPr>
          <a:xfrm>
            <a:off x="5879976" y="692696"/>
            <a:ext cx="5687093" cy="54006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3" name="Rectangle 1"/>
          <p:cNvSpPr txBox="1">
            <a:spLocks/>
          </p:cNvSpPr>
          <p:nvPr/>
        </p:nvSpPr>
        <p:spPr bwMode="auto">
          <a:xfrm>
            <a:off x="479376" y="2420888"/>
            <a:ext cx="5112568" cy="175432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  <a:sp3d extrusionH="57150">
              <a:bevelT w="82550" h="38100" prst="coolSlant"/>
            </a:sp3d>
          </a:bodyPr>
          <a:lstStyle>
            <a:defPPr>
              <a:defRPr lang="sr-Latn-CS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3600" b="1" kern="0" spc="-150">
                <a:solidFill>
                  <a:srgbClr val="E5B5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+mj-ea"/>
                <a:cs typeface="+mj-cs"/>
              </a:defRPr>
            </a:lvl1pPr>
            <a:lvl2pPr algn="ctr">
              <a:defRPr sz="4400">
                <a:latin typeface="Calibri" pitchFamily="34" charset="0"/>
              </a:defRPr>
            </a:lvl2pPr>
            <a:lvl3pPr algn="ctr">
              <a:defRPr sz="4400">
                <a:latin typeface="Calibri" pitchFamily="34" charset="0"/>
              </a:defRPr>
            </a:lvl3pPr>
            <a:lvl4pPr algn="ctr">
              <a:defRPr sz="4400">
                <a:latin typeface="Calibri" pitchFamily="34" charset="0"/>
              </a:defRPr>
            </a:lvl4pPr>
            <a:lvl5pPr algn="ctr">
              <a:defRPr sz="44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r>
              <a:rPr lang="hr-HR" altLang="sr-Latn-RS" dirty="0"/>
              <a:t>Profil funkcionalnih, operativnih, menadžerskih i liderskih kompetencija</a:t>
            </a:r>
            <a:endParaRPr lang="en-US" altLang="sr-Latn-R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7517" t="87149" r="69490" b="651"/>
          <a:stretch/>
        </p:blipFill>
        <p:spPr>
          <a:xfrm>
            <a:off x="5951984" y="5157192"/>
            <a:ext cx="1584176" cy="83671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xmlns="" val="2833896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travelworth.com/wp-content/uploads/2014/10/Barcelona-FC-team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009"/>
            <a:ext cx="12192000" cy="6834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 bwMode="auto">
          <a:xfrm>
            <a:off x="6312024" y="3356992"/>
            <a:ext cx="5040560" cy="2349579"/>
          </a:xfrm>
          <a:prstGeom prst="roundRect">
            <a:avLst/>
          </a:prstGeom>
          <a:solidFill>
            <a:schemeClr val="bg1">
              <a:alpha val="29000"/>
            </a:schemeClr>
          </a:solidFill>
          <a:ln>
            <a:solidFill>
              <a:schemeClr val="bg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perspectiveLeft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  <a:sp3d extrusionH="57150">
              <a:bevelT w="82550" h="38100" prst="coolSlant"/>
            </a:sp3d>
          </a:bodyPr>
          <a:lstStyle/>
          <a:p>
            <a:pPr algn="ctr"/>
            <a:r>
              <a:rPr lang="hr-HR" sz="4400" b="1" dirty="0">
                <a:ln>
                  <a:solidFill>
                    <a:prstClr val="black"/>
                  </a:solidFill>
                </a:ln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Black" panose="020B0A04020102020204" pitchFamily="34" charset="0"/>
                <a:ea typeface="ＭＳ Ｐゴシック" pitchFamily="-80" charset="-128"/>
                <a:cs typeface="Arial" pitchFamily="34" charset="0"/>
              </a:rPr>
              <a:t>TVRTKA kao POBJEDNIČKI KLUB?</a:t>
            </a:r>
          </a:p>
        </p:txBody>
      </p:sp>
    </p:spTree>
    <p:extLst>
      <p:ext uri="{BB962C8B-B14F-4D97-AF65-F5344CB8AC3E}">
        <p14:creationId xmlns:p14="http://schemas.microsoft.com/office/powerpoint/2010/main" xmlns="" val="3586943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2791" t="18500" r="26965" b="1366"/>
          <a:stretch/>
        </p:blipFill>
        <p:spPr>
          <a:xfrm>
            <a:off x="5015880" y="692696"/>
            <a:ext cx="6640519" cy="496855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3" name="Rectangle 1"/>
          <p:cNvSpPr txBox="1">
            <a:spLocks/>
          </p:cNvSpPr>
          <p:nvPr/>
        </p:nvSpPr>
        <p:spPr bwMode="auto">
          <a:xfrm>
            <a:off x="335360" y="2682786"/>
            <a:ext cx="4392488" cy="175432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  <a:sp3d extrusionH="57150">
              <a:bevelT w="82550" h="38100" prst="coolSlant"/>
            </a:sp3d>
          </a:bodyPr>
          <a:lstStyle>
            <a:defPPr>
              <a:defRPr lang="sr-Latn-CS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3600" b="1" kern="0" spc="-150">
                <a:solidFill>
                  <a:srgbClr val="E5B5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+mj-ea"/>
                <a:cs typeface="+mj-cs"/>
              </a:defRPr>
            </a:lvl1pPr>
            <a:lvl2pPr algn="ctr">
              <a:defRPr sz="4400">
                <a:latin typeface="Calibri" pitchFamily="34" charset="0"/>
              </a:defRPr>
            </a:lvl2pPr>
            <a:lvl3pPr algn="ctr">
              <a:defRPr sz="4400">
                <a:latin typeface="Calibri" pitchFamily="34" charset="0"/>
              </a:defRPr>
            </a:lvl3pPr>
            <a:lvl4pPr algn="ctr">
              <a:defRPr sz="4400">
                <a:latin typeface="Calibri" pitchFamily="34" charset="0"/>
              </a:defRPr>
            </a:lvl4pPr>
            <a:lvl5pPr algn="ctr">
              <a:defRPr sz="44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r>
              <a:rPr lang="hr-HR" altLang="sr-Latn-RS" dirty="0"/>
              <a:t>Profil stupnja razvijenosti pojedinih dimenzija</a:t>
            </a:r>
            <a:endParaRPr lang="en-US" altLang="sr-Latn-R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7517" t="87149" r="69490" b="651"/>
          <a:stretch/>
        </p:blipFill>
        <p:spPr>
          <a:xfrm>
            <a:off x="5015880" y="5242892"/>
            <a:ext cx="1584176" cy="83671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5" name="Rectangle 4"/>
          <p:cNvSpPr/>
          <p:nvPr/>
        </p:nvSpPr>
        <p:spPr>
          <a:xfrm>
            <a:off x="6600056" y="5661248"/>
            <a:ext cx="5056343" cy="4183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3853305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lionel-messi-wallpaper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03266" y="1637563"/>
            <a:ext cx="8460169" cy="5287605"/>
          </a:xfrm>
          <a:prstGeom prst="ellipse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3" name="Rounded Rectangular Callout 2"/>
          <p:cNvSpPr/>
          <p:nvPr/>
        </p:nvSpPr>
        <p:spPr>
          <a:xfrm>
            <a:off x="6419542" y="1237736"/>
            <a:ext cx="5005050" cy="1176463"/>
          </a:xfrm>
          <a:prstGeom prst="wedgeRoundRectCallout">
            <a:avLst>
              <a:gd name="adj1" fmla="val -65938"/>
              <a:gd name="adj2" fmla="val 46367"/>
              <a:gd name="adj3" fmla="val 16667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/>
          <a:lstStyle/>
          <a:p>
            <a:pPr algn="ctr"/>
            <a:r>
              <a:rPr lang="hr-HR" altLang="sr-Latn-RS" sz="2000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ＭＳ Ｐゴシック" pitchFamily="-80" charset="-128"/>
                <a:cs typeface="Times New Roman" pitchFamily="18" charset="0"/>
              </a:rPr>
              <a:t>MJERENJE</a:t>
            </a:r>
          </a:p>
          <a:p>
            <a:pPr algn="ctr"/>
            <a:r>
              <a:rPr lang="hr-HR" altLang="sr-Latn-RS" sz="2000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ＭＳ Ｐゴシック" pitchFamily="-80" charset="-128"/>
                <a:cs typeface="Times New Roman" pitchFamily="18" charset="0"/>
              </a:rPr>
              <a:t>POTENCIJALA</a:t>
            </a:r>
          </a:p>
          <a:p>
            <a:pPr algn="ctr"/>
            <a:r>
              <a:rPr lang="hr-HR" altLang="sr-Latn-RS" sz="2000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ＭＳ Ｐゴシック" pitchFamily="-80" charset="-128"/>
                <a:cs typeface="Times New Roman" pitchFamily="18" charset="0"/>
              </a:rPr>
              <a:t>(Fizički, moralni, intelektualni socijalni)</a:t>
            </a:r>
          </a:p>
        </p:txBody>
      </p:sp>
      <p:sp>
        <p:nvSpPr>
          <p:cNvPr id="4" name="Rounded Rectangular Callout 3"/>
          <p:cNvSpPr/>
          <p:nvPr/>
        </p:nvSpPr>
        <p:spPr>
          <a:xfrm>
            <a:off x="3735215" y="1196752"/>
            <a:ext cx="2072753" cy="504056"/>
          </a:xfrm>
          <a:prstGeom prst="wedgeRoundRectCallout">
            <a:avLst>
              <a:gd name="adj1" fmla="val 30570"/>
              <a:gd name="adj2" fmla="val 112454"/>
              <a:gd name="adj3" fmla="val 16667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/>
          <a:lstStyle/>
          <a:p>
            <a:pPr algn="ctr"/>
            <a:r>
              <a:rPr lang="hr-HR" sz="2400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ＭＳ Ｐゴシック" pitchFamily="-80" charset="-128"/>
                <a:cs typeface="Times New Roman" pitchFamily="18" charset="0"/>
              </a:rPr>
              <a:t>MOTIVACIJA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2602839" y="2201243"/>
            <a:ext cx="1710189" cy="504056"/>
          </a:xfrm>
          <a:prstGeom prst="wedgeRoundRectCallout">
            <a:avLst>
              <a:gd name="adj1" fmla="val 43053"/>
              <a:gd name="adj2" fmla="val 96015"/>
              <a:gd name="adj3" fmla="val 16667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/>
          <a:lstStyle/>
          <a:p>
            <a:pPr algn="ctr"/>
            <a:r>
              <a:rPr lang="hr-HR" sz="2400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ＭＳ Ｐゴシック" pitchFamily="-80" charset="-128"/>
                <a:cs typeface="Times New Roman" pitchFamily="18" charset="0"/>
              </a:rPr>
              <a:t>TRENING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7139345" y="5990264"/>
            <a:ext cx="2303611" cy="504056"/>
          </a:xfrm>
          <a:prstGeom prst="wedgeRoundRectCallout">
            <a:avLst>
              <a:gd name="adj1" fmla="val -35070"/>
              <a:gd name="adj2" fmla="val -110474"/>
              <a:gd name="adj3" fmla="val 16667"/>
            </a:avLst>
          </a:prstGeom>
          <a:solidFill>
            <a:srgbClr val="B6DF89"/>
          </a:solidFill>
          <a:ln w="31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 sz="20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hr-HR" sz="2000" dirty="0">
                <a:solidFill>
                  <a:schemeClr val="tx1"/>
                </a:solidFill>
              </a:rPr>
              <a:t>BROJ ASISTENCIJA</a:t>
            </a:r>
          </a:p>
          <a:p>
            <a:pPr algn="ctr">
              <a:defRPr/>
            </a:pPr>
            <a:endParaRPr lang="hr-HR" sz="2000" dirty="0">
              <a:solidFill>
                <a:schemeClr val="tx1"/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4367683" y="5949280"/>
            <a:ext cx="2088357" cy="463231"/>
          </a:xfrm>
          <a:prstGeom prst="wedgeRoundRectCallout">
            <a:avLst>
              <a:gd name="adj1" fmla="val -21110"/>
              <a:gd name="adj2" fmla="val -106594"/>
              <a:gd name="adj3" fmla="val 16667"/>
            </a:avLst>
          </a:prstGeom>
          <a:solidFill>
            <a:srgbClr val="B6DF89"/>
          </a:solidFill>
          <a:ln w="31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 sz="20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hr-HR" sz="2000" dirty="0">
                <a:solidFill>
                  <a:schemeClr val="tx1"/>
                </a:solidFill>
              </a:rPr>
              <a:t>BROJ PREKRŠAJA</a:t>
            </a:r>
          </a:p>
          <a:p>
            <a:pPr algn="ctr">
              <a:defRPr/>
            </a:pPr>
            <a:endParaRPr lang="hr-HR" sz="2000" dirty="0">
              <a:solidFill>
                <a:schemeClr val="tx1"/>
              </a:solidFill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2170792" y="5702232"/>
            <a:ext cx="1701189" cy="648072"/>
          </a:xfrm>
          <a:prstGeom prst="wedgeRoundRectCallout">
            <a:avLst>
              <a:gd name="adj1" fmla="val 69485"/>
              <a:gd name="adj2" fmla="val -37373"/>
              <a:gd name="adj3" fmla="val 16667"/>
            </a:avLst>
          </a:prstGeom>
          <a:solidFill>
            <a:srgbClr val="B6DF89"/>
          </a:solidFill>
          <a:ln w="31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sz="2000" dirty="0">
                <a:solidFill>
                  <a:schemeClr val="tx1"/>
                </a:solidFill>
              </a:rPr>
              <a:t>BROJ GOLOVA</a:t>
            </a:r>
          </a:p>
        </p:txBody>
      </p:sp>
      <p:sp>
        <p:nvSpPr>
          <p:cNvPr id="40981" name="Rectangle 1"/>
          <p:cNvSpPr txBox="1">
            <a:spLocks/>
          </p:cNvSpPr>
          <p:nvPr/>
        </p:nvSpPr>
        <p:spPr bwMode="auto">
          <a:xfrm>
            <a:off x="1127448" y="188640"/>
            <a:ext cx="8535987" cy="67710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  <a:sp3d extrusionH="57150">
              <a:bevelT w="82550" h="38100" prst="coolSlant"/>
            </a:sp3d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3800" b="1" kern="0" spc="-150">
                <a:solidFill>
                  <a:srgbClr val="E5B5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+mj-ea"/>
                <a:cs typeface="+mj-cs"/>
              </a:defRPr>
            </a:lvl1pPr>
            <a:lvl2pPr algn="ctr">
              <a:defRPr sz="4400">
                <a:latin typeface="Calibri" pitchFamily="34" charset="0"/>
              </a:defRPr>
            </a:lvl2pPr>
            <a:lvl3pPr algn="ctr">
              <a:defRPr sz="4400">
                <a:latin typeface="Calibri" pitchFamily="34" charset="0"/>
              </a:defRPr>
            </a:lvl3pPr>
            <a:lvl4pPr algn="ctr">
              <a:defRPr sz="4400">
                <a:latin typeface="Calibri" pitchFamily="34" charset="0"/>
              </a:defRPr>
            </a:lvl4pPr>
            <a:lvl5pPr algn="ctr">
              <a:defRPr sz="44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r>
              <a:rPr lang="hr-HR" altLang="sr-Latn-RS" dirty="0"/>
              <a:t>Od ljudskih resursa, preko potencijala do…</a:t>
            </a:r>
            <a:endParaRPr lang="en-US" altLang="sr-Latn-RS" dirty="0"/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5915531" y="2966299"/>
            <a:ext cx="3527425" cy="2881313"/>
            <a:chOff x="539552" y="1772815"/>
            <a:chExt cx="1872208" cy="1656184"/>
          </a:xfrm>
        </p:grpSpPr>
        <p:sp>
          <p:nvSpPr>
            <p:cNvPr id="13" name="Explosion 1 12"/>
            <p:cNvSpPr/>
            <p:nvPr/>
          </p:nvSpPr>
          <p:spPr>
            <a:xfrm>
              <a:off x="539552" y="1772815"/>
              <a:ext cx="1872208" cy="1656184"/>
            </a:xfrm>
            <a:prstGeom prst="irregularSeal1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txBody>
            <a:bodyPr/>
            <a:lstStyle/>
            <a:p>
              <a:pPr algn="ctr"/>
              <a:endParaRPr lang="hr-HR" altLang="sr-Latn-RS" sz="240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ＭＳ Ｐゴシック" pitchFamily="-80" charset="-128"/>
                <a:cs typeface="Times New Roman" pitchFamily="18" charset="0"/>
              </a:endParaRPr>
            </a:p>
          </p:txBody>
        </p:sp>
        <p:sp>
          <p:nvSpPr>
            <p:cNvPr id="6" name="Rounded Rectangular Callout 5"/>
            <p:cNvSpPr/>
            <p:nvPr/>
          </p:nvSpPr>
          <p:spPr>
            <a:xfrm>
              <a:off x="807059" y="2328509"/>
              <a:ext cx="1296144" cy="437548"/>
            </a:xfrm>
            <a:prstGeom prst="wedgeRoundRectCallout">
              <a:avLst>
                <a:gd name="adj1" fmla="val 32264"/>
                <a:gd name="adj2" fmla="val 3285"/>
                <a:gd name="adj3" fmla="val 16667"/>
              </a:avLst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r>
                <a:rPr lang="hr-HR" sz="2400" dirty="0">
                  <a:solidFill>
                    <a:schemeClr val="bg1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Arial" charset="0"/>
                  <a:ea typeface="ＭＳ Ｐゴシック" pitchFamily="-80" charset="-128"/>
                  <a:cs typeface="Times New Roman" pitchFamily="18" charset="0"/>
                </a:rPr>
                <a:t>LJUDSKOG</a:t>
              </a:r>
              <a:br>
                <a:rPr lang="hr-HR" sz="2400" dirty="0">
                  <a:solidFill>
                    <a:schemeClr val="bg1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Arial" charset="0"/>
                  <a:ea typeface="ＭＳ Ｐゴシック" pitchFamily="-80" charset="-128"/>
                  <a:cs typeface="Times New Roman" pitchFamily="18" charset="0"/>
                </a:rPr>
              </a:br>
              <a:r>
                <a:rPr lang="hr-HR" sz="2400" dirty="0">
                  <a:solidFill>
                    <a:schemeClr val="bg1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Arial" charset="0"/>
                  <a:ea typeface="ＭＳ Ｐゴシック" pitchFamily="-80" charset="-128"/>
                  <a:cs typeface="Times New Roman" pitchFamily="18" charset="0"/>
                </a:rPr>
                <a:t>KAPITALA</a:t>
              </a:r>
            </a:p>
          </p:txBody>
        </p:sp>
      </p:grpSp>
      <p:sp>
        <p:nvSpPr>
          <p:cNvPr id="14" name="Rounded Rectangular Callout 13"/>
          <p:cNvSpPr/>
          <p:nvPr/>
        </p:nvSpPr>
        <p:spPr>
          <a:xfrm>
            <a:off x="2170791" y="3686008"/>
            <a:ext cx="1710189" cy="504056"/>
          </a:xfrm>
          <a:prstGeom prst="wedgeRoundRectCallout">
            <a:avLst>
              <a:gd name="adj1" fmla="val 67455"/>
              <a:gd name="adj2" fmla="val -35966"/>
              <a:gd name="adj3" fmla="val 16667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/>
          <a:lstStyle/>
          <a:p>
            <a:pPr algn="ctr"/>
            <a:r>
              <a:rPr lang="hr-HR" sz="2400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ＭＳ Ｐゴシック" pitchFamily="-80" charset="-128"/>
                <a:cs typeface="Times New Roman" pitchFamily="18" charset="0"/>
              </a:rPr>
              <a:t>VRIJEME</a:t>
            </a:r>
          </a:p>
        </p:txBody>
      </p:sp>
      <p:sp>
        <p:nvSpPr>
          <p:cNvPr id="25626" name="TextBox 18"/>
          <p:cNvSpPr txBox="1">
            <a:spLocks noChangeArrowheads="1"/>
          </p:cNvSpPr>
          <p:nvPr/>
        </p:nvSpPr>
        <p:spPr bwMode="auto">
          <a:xfrm>
            <a:off x="6275893" y="1237513"/>
            <a:ext cx="333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r-HR" altLang="sr-Latn-RS" sz="2000"/>
              <a:t>+</a:t>
            </a:r>
          </a:p>
        </p:txBody>
      </p:sp>
      <p:sp>
        <p:nvSpPr>
          <p:cNvPr id="25627" name="TextBox 19"/>
          <p:cNvSpPr txBox="1">
            <a:spLocks noChangeArrowheads="1"/>
          </p:cNvSpPr>
          <p:nvPr/>
        </p:nvSpPr>
        <p:spPr bwMode="auto">
          <a:xfrm>
            <a:off x="3539042" y="1669313"/>
            <a:ext cx="312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r-HR" altLang="sr-Latn-RS" sz="2000"/>
              <a:t>x</a:t>
            </a:r>
          </a:p>
        </p:txBody>
      </p:sp>
      <p:sp>
        <p:nvSpPr>
          <p:cNvPr id="25628" name="TextBox 20"/>
          <p:cNvSpPr txBox="1">
            <a:spLocks noChangeArrowheads="1"/>
          </p:cNvSpPr>
          <p:nvPr/>
        </p:nvSpPr>
        <p:spPr bwMode="auto">
          <a:xfrm>
            <a:off x="2962781" y="2966300"/>
            <a:ext cx="3127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r-HR" altLang="sr-Latn-RS" sz="200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25629" name="TextBox 21"/>
          <p:cNvSpPr txBox="1">
            <a:spLocks noChangeArrowheads="1"/>
          </p:cNvSpPr>
          <p:nvPr/>
        </p:nvSpPr>
        <p:spPr bwMode="auto">
          <a:xfrm>
            <a:off x="2818318" y="4693500"/>
            <a:ext cx="333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r-HR" altLang="sr-Latn-RS" sz="2000">
                <a:solidFill>
                  <a:schemeClr val="bg1"/>
                </a:solidFill>
              </a:rPr>
              <a:t>=</a:t>
            </a:r>
          </a:p>
        </p:txBody>
      </p:sp>
      <p:sp>
        <p:nvSpPr>
          <p:cNvPr id="10" name="Curved Right Arrow 9"/>
          <p:cNvSpPr/>
          <p:nvPr/>
        </p:nvSpPr>
        <p:spPr>
          <a:xfrm flipH="1" flipV="1">
            <a:off x="9230230" y="2390039"/>
            <a:ext cx="1149350" cy="3273425"/>
          </a:xfrm>
          <a:prstGeom prst="curvedRightArrow">
            <a:avLst>
              <a:gd name="adj1" fmla="val 25000"/>
              <a:gd name="adj2" fmla="val 70054"/>
              <a:gd name="adj3" fmla="val 250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19" name="Rounded Rectangular Callout 13"/>
          <p:cNvSpPr/>
          <p:nvPr/>
        </p:nvSpPr>
        <p:spPr>
          <a:xfrm>
            <a:off x="9544903" y="3686008"/>
            <a:ext cx="1998222" cy="794583"/>
          </a:xfrm>
          <a:prstGeom prst="round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/>
          <a:lstStyle/>
          <a:p>
            <a:pPr algn="ctr"/>
            <a:r>
              <a:rPr lang="hr-HR" sz="2400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ＭＳ Ｐゴシック" pitchFamily="-80" charset="-128"/>
                <a:cs typeface="Times New Roman" pitchFamily="18" charset="0"/>
              </a:rPr>
              <a:t>POVRATNE INFO.</a:t>
            </a:r>
          </a:p>
        </p:txBody>
      </p:sp>
    </p:spTree>
    <p:extLst>
      <p:ext uri="{BB962C8B-B14F-4D97-AF65-F5344CB8AC3E}">
        <p14:creationId xmlns:p14="http://schemas.microsoft.com/office/powerpoint/2010/main" xmlns="" val="3151469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26" grpId="0"/>
      <p:bldP spid="25627" grpId="0"/>
      <p:bldP spid="25628" grpId="0"/>
      <p:bldP spid="25629" grpId="0"/>
      <p:bldP spid="10" grpId="0" animBg="1"/>
      <p:bldP spid="1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9C54260-1B14-4B34-9F6A-A812467435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01" t="3800" r="1701" b="51050"/>
          <a:stretch/>
        </p:blipFill>
        <p:spPr>
          <a:xfrm>
            <a:off x="1847528" y="1124744"/>
            <a:ext cx="8424936" cy="41764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9276359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75920" y="720750"/>
            <a:ext cx="928687" cy="908050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2135560" y="2780928"/>
            <a:ext cx="7594594" cy="2923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000" b="1" dirty="0">
                <a:solidFill>
                  <a:srgbClr val="EAC26C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III. trnjanske ledine 4c</a:t>
            </a:r>
          </a:p>
          <a:p>
            <a:pPr algn="ctr"/>
            <a:r>
              <a:rPr lang="hr-HR" sz="2000" b="1" dirty="0">
                <a:solidFill>
                  <a:srgbClr val="EAC26C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10000 Zagreb</a:t>
            </a:r>
          </a:p>
          <a:p>
            <a:pPr algn="ctr"/>
            <a:r>
              <a:rPr lang="hr-HR" sz="2000" b="1" dirty="0">
                <a:solidFill>
                  <a:srgbClr val="EAC26C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Croatia</a:t>
            </a:r>
          </a:p>
          <a:p>
            <a:pPr algn="ctr"/>
            <a:r>
              <a:rPr lang="hr-HR" sz="2000" b="1" dirty="0">
                <a:solidFill>
                  <a:srgbClr val="EAC26C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Tel. + 385 1 6110 274</a:t>
            </a:r>
          </a:p>
          <a:p>
            <a:pPr algn="ctr"/>
            <a:r>
              <a:rPr lang="hr-HR" sz="2000" b="1" dirty="0">
                <a:solidFill>
                  <a:srgbClr val="EAC26C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  <a:p>
            <a:pPr algn="ctr"/>
            <a:r>
              <a:rPr lang="hr-HR" sz="2000" b="1" dirty="0">
                <a:solidFill>
                  <a:srgbClr val="EAC26C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Kontakt osoba: Nella Blažinić, office manager</a:t>
            </a:r>
          </a:p>
          <a:p>
            <a:pPr algn="ctr"/>
            <a:r>
              <a:rPr lang="hr-HR" sz="2000" b="1" dirty="0">
                <a:solidFill>
                  <a:srgbClr val="EAC26C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  <a:p>
            <a:pPr algn="ctr"/>
            <a:r>
              <a:rPr lang="hr-HR" sz="2000" b="1" dirty="0">
                <a:solidFill>
                  <a:srgbClr val="EAC26C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info@borisblazinic.hr  </a:t>
            </a:r>
          </a:p>
          <a:p>
            <a:pPr algn="ctr"/>
            <a:r>
              <a:rPr lang="hr-HR" sz="2000" b="1" dirty="0">
                <a:solidFill>
                  <a:srgbClr val="EAC26C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www.borisblazinic.hr</a:t>
            </a:r>
          </a:p>
        </p:txBody>
      </p:sp>
      <p:sp>
        <p:nvSpPr>
          <p:cNvPr id="9" name="AutoShape 3"/>
          <p:cNvSpPr>
            <a:spLocks noChangeArrowheads="1"/>
          </p:cNvSpPr>
          <p:nvPr/>
        </p:nvSpPr>
        <p:spPr bwMode="auto">
          <a:xfrm>
            <a:off x="3503712" y="1702346"/>
            <a:ext cx="5184576" cy="720080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  <a:effectLst/>
        </p:spPr>
        <p:txBody>
          <a:bodyPr/>
          <a:lstStyle/>
          <a:p>
            <a:pPr algn="ctr" eaLnBrk="0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4749800" algn="l"/>
              </a:tabLst>
              <a:defRPr/>
            </a:pPr>
            <a:r>
              <a:rPr lang="sr-Latn-RS" sz="2000" b="1" dirty="0">
                <a:solidFill>
                  <a:srgbClr val="EAC26C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CENTAR ZA RAZVOJ OSOBNOSTI d.o.o</a:t>
            </a:r>
            <a:endParaRPr lang="hr-HR" sz="2000" b="1" dirty="0">
              <a:solidFill>
                <a:srgbClr val="EAC26C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9616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1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7568" y="142165"/>
            <a:ext cx="9865095" cy="6549776"/>
          </a:xfrm>
          <a:prstGeom prst="ellipse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36867" name="Rectangle 1"/>
          <p:cNvSpPr txBox="1">
            <a:spLocks/>
          </p:cNvSpPr>
          <p:nvPr/>
        </p:nvSpPr>
        <p:spPr bwMode="auto">
          <a:xfrm>
            <a:off x="1187723" y="159604"/>
            <a:ext cx="3540125" cy="67710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  <a:sp3d extrusionH="57150">
              <a:bevelT w="82550" h="38100" prst="coolSlant"/>
            </a:sp3d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3800" b="1" kern="0" spc="-150">
                <a:solidFill>
                  <a:srgbClr val="E5B5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+mj-ea"/>
                <a:cs typeface="+mj-cs"/>
              </a:defRPr>
            </a:lvl1pPr>
            <a:lvl2pPr algn="ctr">
              <a:defRPr sz="4400">
                <a:latin typeface="Calibri" pitchFamily="34" charset="0"/>
              </a:defRPr>
            </a:lvl2pPr>
            <a:lvl3pPr algn="ctr">
              <a:defRPr sz="4400">
                <a:latin typeface="Calibri" pitchFamily="34" charset="0"/>
              </a:defRPr>
            </a:lvl3pPr>
            <a:lvl4pPr algn="ctr">
              <a:defRPr sz="4400">
                <a:latin typeface="Calibri" pitchFamily="34" charset="0"/>
              </a:defRPr>
            </a:lvl4pPr>
            <a:lvl5pPr algn="ctr">
              <a:defRPr sz="44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r>
              <a:rPr lang="hr-HR" altLang="sr-Latn-RS" dirty="0"/>
              <a:t>Koju igru igrate?</a:t>
            </a:r>
            <a:endParaRPr lang="en-US" altLang="sr-Latn-RS" dirty="0"/>
          </a:p>
        </p:txBody>
      </p:sp>
      <p:pic>
        <p:nvPicPr>
          <p:cNvPr id="18" name="Picture 17" descr="Stolni_Nogomet-Dani_Veselja.jpg"/>
          <p:cNvPicPr>
            <a:picLocks noChangeAspect="1"/>
          </p:cNvPicPr>
          <p:nvPr/>
        </p:nvPicPr>
        <p:blipFill>
          <a:blip r:embed="rId3" cstate="print"/>
          <a:srcRect b="3801"/>
          <a:stretch>
            <a:fillRect/>
          </a:stretch>
        </p:blipFill>
        <p:spPr>
          <a:xfrm>
            <a:off x="1631504" y="1484787"/>
            <a:ext cx="3132348" cy="2124867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3175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9" name="Picture 18" descr="soccer-98-pinbal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15482" y="4077072"/>
            <a:ext cx="3753417" cy="2502278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3175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20" name="Rounded Rectangular Callout 19"/>
          <p:cNvSpPr/>
          <p:nvPr/>
        </p:nvSpPr>
        <p:spPr>
          <a:xfrm>
            <a:off x="4367213" y="3141663"/>
            <a:ext cx="1441450" cy="863600"/>
          </a:xfrm>
          <a:prstGeom prst="wedgeRoundRectCallout">
            <a:avLst>
              <a:gd name="adj1" fmla="val -67003"/>
              <a:gd name="adj2" fmla="val -47892"/>
              <a:gd name="adj3" fmla="val 16667"/>
            </a:avLst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Stolni nogomet</a:t>
            </a:r>
          </a:p>
        </p:txBody>
      </p:sp>
      <p:sp>
        <p:nvSpPr>
          <p:cNvPr id="21" name="Rounded Rectangular Callout 20"/>
          <p:cNvSpPr/>
          <p:nvPr/>
        </p:nvSpPr>
        <p:spPr>
          <a:xfrm>
            <a:off x="4367213" y="5516563"/>
            <a:ext cx="1339850" cy="576262"/>
          </a:xfrm>
          <a:prstGeom prst="wedgeRoundRectCallout">
            <a:avLst>
              <a:gd name="adj1" fmla="val -67003"/>
              <a:gd name="adj2" fmla="val -47892"/>
              <a:gd name="adj3" fmla="val 16667"/>
            </a:avLst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hr-HR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Fliper</a:t>
            </a:r>
          </a:p>
        </p:txBody>
      </p:sp>
      <p:sp>
        <p:nvSpPr>
          <p:cNvPr id="9" name="Rounded Rectangular Callout 19"/>
          <p:cNvSpPr/>
          <p:nvPr/>
        </p:nvSpPr>
        <p:spPr>
          <a:xfrm>
            <a:off x="8544272" y="3399442"/>
            <a:ext cx="1441450" cy="863600"/>
          </a:xfrm>
          <a:prstGeom prst="wedgeRoundRectCallout">
            <a:avLst>
              <a:gd name="adj1" fmla="val -67003"/>
              <a:gd name="adj2" fmla="val -47892"/>
              <a:gd name="adj3" fmla="val 16667"/>
            </a:avLst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Nogomet</a:t>
            </a:r>
          </a:p>
        </p:txBody>
      </p:sp>
    </p:spTree>
    <p:extLst>
      <p:ext uri="{BB962C8B-B14F-4D97-AF65-F5344CB8AC3E}">
        <p14:creationId xmlns:p14="http://schemas.microsoft.com/office/powerpoint/2010/main" xmlns="" val="26770277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hr-HR" altLang="sr-Latn-RS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38" name="Picture 37" descr="610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575604" y="44626"/>
            <a:ext cx="2375935" cy="1512712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71" name="Picture 70" descr="PXL_100706_18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3715" y="3356995"/>
            <a:ext cx="2304255" cy="1728191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67" name="Picture 66" descr="Lionel-Messi-Santiago-Bernabeu-Pep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52500" y="3429000"/>
            <a:ext cx="2407196" cy="1728192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69" name="Picture 68" descr="soccer-training-drills-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607281" y="1700809"/>
            <a:ext cx="2313257" cy="1543662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2" name="Picture 1" descr="steven-gerrard_1002287c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643285" y="3356992"/>
            <a:ext cx="2349261" cy="1800200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3" name="Picture 2" descr="untitled1.bmp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556666" y="5301208"/>
            <a:ext cx="2435879" cy="1556792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6" name="Picture 5" descr="ZDRAVK~1.JPG"/>
          <p:cNvPicPr>
            <a:picLocks noChangeAspect="1"/>
          </p:cNvPicPr>
          <p:nvPr/>
        </p:nvPicPr>
        <p:blipFill>
          <a:blip r:embed="rId8" cstate="print">
            <a:biLevel thresh="75000"/>
          </a:blip>
          <a:stretch>
            <a:fillRect/>
          </a:stretch>
        </p:blipFill>
        <p:spPr>
          <a:xfrm>
            <a:off x="952501" y="1700809"/>
            <a:ext cx="2315549" cy="1615708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2" name="Picture 11" descr="solidarity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50997" y="1700812"/>
            <a:ext cx="2349261" cy="1506823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4" name="Picture 13" descr="webquest-soccer-red-card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463781" y="5186404"/>
            <a:ext cx="2416197" cy="1671599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8" name="Picture 17" descr="15_5_orig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952502" y="5269574"/>
            <a:ext cx="2308185" cy="1588429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9" name="Picture 18" descr="Nijemac_uletio_gol_na_nogomet_u_Puli.jpg"/>
          <p:cNvPicPr>
            <a:picLocks noChangeAspect="1"/>
          </p:cNvPicPr>
          <p:nvPr/>
        </p:nvPicPr>
        <p:blipFill>
          <a:blip r:embed="rId12" cstate="print"/>
          <a:srcRect l="16718" r="14956"/>
          <a:stretch>
            <a:fillRect/>
          </a:stretch>
        </p:blipFill>
        <p:spPr>
          <a:xfrm>
            <a:off x="5933983" y="5301208"/>
            <a:ext cx="2466275" cy="1556792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20" name="Picture 19" descr="soccer-ball-over-sky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110401" y="3429003"/>
            <a:ext cx="2289857" cy="1678925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23" name="Picture 22" descr="a-nogomet1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 bwMode="auto">
          <a:xfrm>
            <a:off x="952490" y="1"/>
            <a:ext cx="2260610" cy="1484313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33860" name="Rounded Rectangular Callout 9"/>
          <p:cNvGrpSpPr>
            <a:grpSpLocks/>
          </p:cNvGrpSpPr>
          <p:nvPr/>
        </p:nvGrpSpPr>
        <p:grpSpPr bwMode="auto">
          <a:xfrm>
            <a:off x="557213" y="0"/>
            <a:ext cx="1619251" cy="1125538"/>
            <a:chOff x="576" y="480"/>
            <a:chExt cx="1114" cy="810"/>
          </a:xfrm>
        </p:grpSpPr>
        <p:pic>
          <p:nvPicPr>
            <p:cNvPr id="37956" name="Rounded Rectangular Callout 9"/>
            <p:cNvPicPr>
              <a:picLocks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480"/>
              <a:ext cx="1114" cy="8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957" name="Text Box 8"/>
            <p:cNvSpPr txBox="1">
              <a:spLocks noChangeArrowheads="1"/>
            </p:cNvSpPr>
            <p:nvPr/>
          </p:nvSpPr>
          <p:spPr bwMode="auto">
            <a:xfrm>
              <a:off x="832" y="517"/>
              <a:ext cx="766" cy="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hr-HR" altLang="sr-Latn-RS" sz="1600"/>
                <a:t>Koju igru igrate</a:t>
              </a:r>
            </a:p>
          </p:txBody>
        </p:sp>
      </p:grpSp>
      <p:pic>
        <p:nvPicPr>
          <p:cNvPr id="4" name="Picture 3" descr="300px-Nogometni_teren.gif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 bwMode="auto">
          <a:xfrm>
            <a:off x="6177021" y="1"/>
            <a:ext cx="2227205" cy="1484313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33856" name="Rounded Rectangular Callout 9"/>
          <p:cNvGrpSpPr>
            <a:grpSpLocks/>
          </p:cNvGrpSpPr>
          <p:nvPr/>
        </p:nvGrpSpPr>
        <p:grpSpPr bwMode="auto">
          <a:xfrm>
            <a:off x="5418138" y="0"/>
            <a:ext cx="1619250" cy="1125538"/>
            <a:chOff x="576" y="480"/>
            <a:chExt cx="1114" cy="810"/>
          </a:xfrm>
        </p:grpSpPr>
        <p:pic>
          <p:nvPicPr>
            <p:cNvPr id="37954" name="Rounded Rectangular Callout 9"/>
            <p:cNvPicPr>
              <a:picLocks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480"/>
              <a:ext cx="1114" cy="8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955" name="Text Box 8"/>
            <p:cNvSpPr txBox="1">
              <a:spLocks noChangeArrowheads="1"/>
            </p:cNvSpPr>
            <p:nvPr/>
          </p:nvSpPr>
          <p:spPr bwMode="auto">
            <a:xfrm>
              <a:off x="832" y="517"/>
              <a:ext cx="766" cy="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hr-HR" altLang="sr-Latn-RS" sz="1600" dirty="0"/>
                <a:t>Koja su pravila</a:t>
              </a:r>
            </a:p>
          </p:txBody>
        </p:sp>
      </p:grpSp>
      <p:pic>
        <p:nvPicPr>
          <p:cNvPr id="76" name="Picture 25" descr="http://4.bp.blogspot.com/-IHSszrOCwOE/TmI1BS07yRI/AAAAAAAAAk8/aW3UhD-m9eU/s320/277v45n166-13151489fig4.jp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9798" y="1525939"/>
            <a:ext cx="1981000" cy="1860558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852" name="Rounded Rectangular Callout 9"/>
          <p:cNvGrpSpPr>
            <a:grpSpLocks/>
          </p:cNvGrpSpPr>
          <p:nvPr/>
        </p:nvGrpSpPr>
        <p:grpSpPr bwMode="auto">
          <a:xfrm>
            <a:off x="2770188" y="44450"/>
            <a:ext cx="1619250" cy="1125538"/>
            <a:chOff x="576" y="480"/>
            <a:chExt cx="1114" cy="810"/>
          </a:xfrm>
        </p:grpSpPr>
        <p:pic>
          <p:nvPicPr>
            <p:cNvPr id="37952" name="Rounded Rectangular Callout 9"/>
            <p:cNvPicPr>
              <a:picLocks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480"/>
              <a:ext cx="1114" cy="8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953" name="Text Box 8"/>
            <p:cNvSpPr txBox="1">
              <a:spLocks noChangeArrowheads="1"/>
            </p:cNvSpPr>
            <p:nvPr/>
          </p:nvSpPr>
          <p:spPr bwMode="auto">
            <a:xfrm>
              <a:off x="832" y="517"/>
              <a:ext cx="766" cy="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hr-HR" altLang="sr-Latn-RS" sz="1600"/>
                <a:t>Zašto igrate</a:t>
              </a:r>
            </a:p>
          </p:txBody>
        </p:sp>
      </p:grpSp>
      <p:grpSp>
        <p:nvGrpSpPr>
          <p:cNvPr id="33809" name="Rounded Rectangular Callout 9"/>
          <p:cNvGrpSpPr>
            <a:grpSpLocks/>
          </p:cNvGrpSpPr>
          <p:nvPr/>
        </p:nvGrpSpPr>
        <p:grpSpPr bwMode="auto">
          <a:xfrm>
            <a:off x="642937" y="1557338"/>
            <a:ext cx="1539876" cy="1008062"/>
            <a:chOff x="735" y="480"/>
            <a:chExt cx="1114" cy="810"/>
          </a:xfrm>
        </p:grpSpPr>
        <p:pic>
          <p:nvPicPr>
            <p:cNvPr id="37950" name="Rounded Rectangular Callout 9"/>
            <p:cNvPicPr>
              <a:picLocks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" y="480"/>
              <a:ext cx="1114" cy="8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951" name="Text Box 8"/>
            <p:cNvSpPr txBox="1">
              <a:spLocks noChangeArrowheads="1"/>
            </p:cNvSpPr>
            <p:nvPr/>
          </p:nvSpPr>
          <p:spPr bwMode="auto">
            <a:xfrm>
              <a:off x="968" y="506"/>
              <a:ext cx="766" cy="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hr-HR" altLang="sr-Latn-RS" sz="1600" dirty="0"/>
                <a:t>Tko je doktor?</a:t>
              </a:r>
            </a:p>
          </p:txBody>
        </p:sp>
      </p:grpSp>
      <p:pic>
        <p:nvPicPr>
          <p:cNvPr id="72" name="Picture 21" descr="148148hp2.jpg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836" r="6470" b="5400"/>
          <a:stretch/>
        </p:blipFill>
        <p:spPr bwMode="auto">
          <a:xfrm>
            <a:off x="3567534" y="1637011"/>
            <a:ext cx="2320449" cy="1679506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810" name="Rounded Rectangular Callout 9"/>
          <p:cNvGrpSpPr>
            <a:grpSpLocks/>
          </p:cNvGrpSpPr>
          <p:nvPr/>
        </p:nvGrpSpPr>
        <p:grpSpPr bwMode="auto">
          <a:xfrm>
            <a:off x="5302250" y="1557338"/>
            <a:ext cx="1817688" cy="1008062"/>
            <a:chOff x="353" y="480"/>
            <a:chExt cx="1337" cy="810"/>
          </a:xfrm>
        </p:grpSpPr>
        <p:pic>
          <p:nvPicPr>
            <p:cNvPr id="37948" name="Rounded Rectangular Callout 9"/>
            <p:cNvPicPr>
              <a:picLocks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" y="480"/>
              <a:ext cx="1337" cy="8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949" name="Text Box 8"/>
            <p:cNvSpPr txBox="1">
              <a:spLocks noChangeArrowheads="1"/>
            </p:cNvSpPr>
            <p:nvPr/>
          </p:nvSpPr>
          <p:spPr bwMode="auto">
            <a:xfrm>
              <a:off x="613" y="480"/>
              <a:ext cx="954" cy="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hr-HR" altLang="sr-Latn-RS" sz="1600"/>
                <a:t>Koje su vrijednosti?</a:t>
              </a:r>
            </a:p>
          </p:txBody>
        </p:sp>
      </p:grpSp>
      <p:grpSp>
        <p:nvGrpSpPr>
          <p:cNvPr id="33811" name="Rounded Rectangular Callout 9"/>
          <p:cNvGrpSpPr>
            <a:grpSpLocks/>
          </p:cNvGrpSpPr>
          <p:nvPr/>
        </p:nvGrpSpPr>
        <p:grpSpPr bwMode="auto">
          <a:xfrm>
            <a:off x="7813675" y="1484313"/>
            <a:ext cx="1816100" cy="1008062"/>
            <a:chOff x="174" y="538"/>
            <a:chExt cx="1337" cy="810"/>
          </a:xfrm>
        </p:grpSpPr>
        <p:pic>
          <p:nvPicPr>
            <p:cNvPr id="37946" name="Rounded Rectangular Callout 9"/>
            <p:cNvPicPr>
              <a:picLocks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" y="538"/>
              <a:ext cx="1337" cy="8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947" name="Text Box 8"/>
            <p:cNvSpPr txBox="1">
              <a:spLocks noChangeArrowheads="1"/>
            </p:cNvSpPr>
            <p:nvPr/>
          </p:nvSpPr>
          <p:spPr bwMode="auto">
            <a:xfrm>
              <a:off x="434" y="538"/>
              <a:ext cx="1057" cy="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hr-HR" altLang="sr-Latn-RS" sz="1600"/>
                <a:t>Koje su radne uloge?</a:t>
              </a:r>
            </a:p>
          </p:txBody>
        </p:sp>
      </p:grpSp>
      <p:grpSp>
        <p:nvGrpSpPr>
          <p:cNvPr id="33812" name="Rounded Rectangular Callout 9"/>
          <p:cNvGrpSpPr>
            <a:grpSpLocks/>
          </p:cNvGrpSpPr>
          <p:nvPr/>
        </p:nvGrpSpPr>
        <p:grpSpPr bwMode="auto">
          <a:xfrm>
            <a:off x="588963" y="3500438"/>
            <a:ext cx="1835151" cy="1008062"/>
            <a:chOff x="353" y="480"/>
            <a:chExt cx="1337" cy="810"/>
          </a:xfrm>
        </p:grpSpPr>
        <p:pic>
          <p:nvPicPr>
            <p:cNvPr id="37944" name="Rounded Rectangular Callout 9"/>
            <p:cNvPicPr>
              <a:picLocks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" y="480"/>
              <a:ext cx="1337" cy="8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945" name="Text Box 8"/>
            <p:cNvSpPr txBox="1">
              <a:spLocks noChangeArrowheads="1"/>
            </p:cNvSpPr>
            <p:nvPr/>
          </p:nvSpPr>
          <p:spPr bwMode="auto">
            <a:xfrm>
              <a:off x="613" y="480"/>
              <a:ext cx="954" cy="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hr-HR" altLang="sr-Latn-RS" sz="1600"/>
                <a:t>Kako se komunicira?</a:t>
              </a:r>
            </a:p>
          </p:txBody>
        </p:sp>
      </p:grpSp>
      <p:grpSp>
        <p:nvGrpSpPr>
          <p:cNvPr id="33813" name="Rounded Rectangular Callout 9"/>
          <p:cNvGrpSpPr>
            <a:grpSpLocks/>
          </p:cNvGrpSpPr>
          <p:nvPr/>
        </p:nvGrpSpPr>
        <p:grpSpPr bwMode="auto">
          <a:xfrm>
            <a:off x="7310438" y="3357564"/>
            <a:ext cx="2108200" cy="941387"/>
            <a:chOff x="576" y="476"/>
            <a:chExt cx="1114" cy="814"/>
          </a:xfrm>
        </p:grpSpPr>
        <p:pic>
          <p:nvPicPr>
            <p:cNvPr id="37942" name="Rounded Rectangular Callout 9"/>
            <p:cNvPicPr>
              <a:picLocks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480"/>
              <a:ext cx="1114" cy="8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943" name="Text Box 8"/>
            <p:cNvSpPr txBox="1">
              <a:spLocks noChangeArrowheads="1"/>
            </p:cNvSpPr>
            <p:nvPr/>
          </p:nvSpPr>
          <p:spPr bwMode="auto">
            <a:xfrm>
              <a:off x="790" y="476"/>
              <a:ext cx="808" cy="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hr-HR" altLang="sr-Latn-RS" sz="1600"/>
                <a:t>Kako se slavi uspjeh?</a:t>
              </a:r>
            </a:p>
          </p:txBody>
        </p:sp>
      </p:grpSp>
      <p:grpSp>
        <p:nvGrpSpPr>
          <p:cNvPr id="33814" name="Rounded Rectangular Callout 9"/>
          <p:cNvGrpSpPr>
            <a:grpSpLocks/>
          </p:cNvGrpSpPr>
          <p:nvPr/>
        </p:nvGrpSpPr>
        <p:grpSpPr bwMode="auto">
          <a:xfrm>
            <a:off x="627062" y="5013326"/>
            <a:ext cx="1658938" cy="1008063"/>
            <a:chOff x="576" y="480"/>
            <a:chExt cx="1114" cy="810"/>
          </a:xfrm>
        </p:grpSpPr>
        <p:pic>
          <p:nvPicPr>
            <p:cNvPr id="37940" name="Rounded Rectangular Callout 9"/>
            <p:cNvPicPr>
              <a:picLocks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480"/>
              <a:ext cx="1114" cy="8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941" name="Text Box 8"/>
            <p:cNvSpPr txBox="1">
              <a:spLocks noChangeArrowheads="1"/>
            </p:cNvSpPr>
            <p:nvPr/>
          </p:nvSpPr>
          <p:spPr bwMode="auto">
            <a:xfrm>
              <a:off x="832" y="517"/>
              <a:ext cx="766" cy="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hr-HR" altLang="sr-Latn-RS" sz="1600"/>
                <a:t>Kako se trenira?</a:t>
              </a:r>
            </a:p>
          </p:txBody>
        </p:sp>
      </p:grpSp>
      <p:grpSp>
        <p:nvGrpSpPr>
          <p:cNvPr id="33815" name="Rounded Rectangular Callout 9"/>
          <p:cNvGrpSpPr>
            <a:grpSpLocks/>
          </p:cNvGrpSpPr>
          <p:nvPr/>
        </p:nvGrpSpPr>
        <p:grpSpPr bwMode="auto">
          <a:xfrm>
            <a:off x="2279650" y="3429001"/>
            <a:ext cx="2592388" cy="936625"/>
            <a:chOff x="576" y="480"/>
            <a:chExt cx="1114" cy="810"/>
          </a:xfrm>
        </p:grpSpPr>
        <p:pic>
          <p:nvPicPr>
            <p:cNvPr id="37938" name="Rounded Rectangular Callout 9"/>
            <p:cNvPicPr>
              <a:picLocks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480"/>
              <a:ext cx="1114" cy="8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939" name="Text Box 8"/>
            <p:cNvSpPr txBox="1">
              <a:spLocks noChangeArrowheads="1"/>
            </p:cNvSpPr>
            <p:nvPr/>
          </p:nvSpPr>
          <p:spPr bwMode="auto">
            <a:xfrm>
              <a:off x="832" y="480"/>
              <a:ext cx="796" cy="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hr-HR" altLang="sr-Latn-RS" sz="1600"/>
                <a:t>Kako se rješavaju konflikti?</a:t>
              </a:r>
            </a:p>
          </p:txBody>
        </p:sp>
      </p:grpSp>
      <p:grpSp>
        <p:nvGrpSpPr>
          <p:cNvPr id="33816" name="Rounded Rectangular Callout 9"/>
          <p:cNvGrpSpPr>
            <a:grpSpLocks/>
          </p:cNvGrpSpPr>
          <p:nvPr/>
        </p:nvGrpSpPr>
        <p:grpSpPr bwMode="auto">
          <a:xfrm>
            <a:off x="2855914" y="5019676"/>
            <a:ext cx="1290637" cy="1063625"/>
            <a:chOff x="579" y="480"/>
            <a:chExt cx="1114" cy="810"/>
          </a:xfrm>
        </p:grpSpPr>
        <p:pic>
          <p:nvPicPr>
            <p:cNvPr id="37936" name="Rounded Rectangular Callout 9"/>
            <p:cNvPicPr>
              <a:picLocks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" y="480"/>
              <a:ext cx="1114" cy="8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937" name="Text Box 8"/>
            <p:cNvSpPr txBox="1">
              <a:spLocks noChangeArrowheads="1"/>
            </p:cNvSpPr>
            <p:nvPr/>
          </p:nvSpPr>
          <p:spPr bwMode="auto">
            <a:xfrm>
              <a:off x="809" y="494"/>
              <a:ext cx="861" cy="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hr-HR" altLang="sr-Latn-RS" sz="1600"/>
                <a:t>Tko je sudac?</a:t>
              </a:r>
            </a:p>
          </p:txBody>
        </p:sp>
      </p:grpSp>
      <p:grpSp>
        <p:nvGrpSpPr>
          <p:cNvPr id="33817" name="Rounded Rectangular Callout 9"/>
          <p:cNvGrpSpPr>
            <a:grpSpLocks/>
          </p:cNvGrpSpPr>
          <p:nvPr/>
        </p:nvGrpSpPr>
        <p:grpSpPr bwMode="auto">
          <a:xfrm>
            <a:off x="4849813" y="5075238"/>
            <a:ext cx="2703512" cy="1008062"/>
            <a:chOff x="551" y="480"/>
            <a:chExt cx="1114" cy="810"/>
          </a:xfrm>
        </p:grpSpPr>
        <p:pic>
          <p:nvPicPr>
            <p:cNvPr id="37934" name="Rounded Rectangular Callout 9"/>
            <p:cNvPicPr>
              <a:picLocks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" y="480"/>
              <a:ext cx="1114" cy="8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935" name="Text Box 8"/>
            <p:cNvSpPr txBox="1">
              <a:spLocks noChangeArrowheads="1"/>
            </p:cNvSpPr>
            <p:nvPr/>
          </p:nvSpPr>
          <p:spPr bwMode="auto">
            <a:xfrm>
              <a:off x="757" y="498"/>
              <a:ext cx="842" cy="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hr-HR" altLang="sr-Latn-RS" sz="1600"/>
                <a:t>Kako se upravlja rizicima?</a:t>
              </a:r>
            </a:p>
          </p:txBody>
        </p:sp>
      </p:grpSp>
      <p:grpSp>
        <p:nvGrpSpPr>
          <p:cNvPr id="33818" name="Rounded Rectangular Callout 9"/>
          <p:cNvGrpSpPr>
            <a:grpSpLocks/>
          </p:cNvGrpSpPr>
          <p:nvPr/>
        </p:nvGrpSpPr>
        <p:grpSpPr bwMode="auto">
          <a:xfrm>
            <a:off x="7715250" y="5084763"/>
            <a:ext cx="1703388" cy="1008062"/>
            <a:chOff x="221" y="480"/>
            <a:chExt cx="1142" cy="810"/>
          </a:xfrm>
        </p:grpSpPr>
        <p:pic>
          <p:nvPicPr>
            <p:cNvPr id="37932" name="Rounded Rectangular Callout 9"/>
            <p:cNvPicPr>
              <a:picLocks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" y="480"/>
              <a:ext cx="1142" cy="8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933" name="Text Box 8"/>
            <p:cNvSpPr txBox="1">
              <a:spLocks noChangeArrowheads="1"/>
            </p:cNvSpPr>
            <p:nvPr/>
          </p:nvSpPr>
          <p:spPr bwMode="auto">
            <a:xfrm>
              <a:off x="487" y="488"/>
              <a:ext cx="761" cy="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hr-HR" altLang="sr-Latn-RS" sz="1600"/>
                <a:t>Kakav je </a:t>
              </a:r>
            </a:p>
            <a:p>
              <a:pPr algn="ctr" eaLnBrk="1" hangingPunct="1"/>
              <a:r>
                <a:rPr lang="hr-HR" altLang="sr-Latn-RS" sz="1600"/>
                <a:t>moral?</a:t>
              </a:r>
            </a:p>
          </p:txBody>
        </p:sp>
      </p:grpSp>
      <p:grpSp>
        <p:nvGrpSpPr>
          <p:cNvPr id="33819" name="Rounded Rectangular Callout 9"/>
          <p:cNvGrpSpPr>
            <a:grpSpLocks/>
          </p:cNvGrpSpPr>
          <p:nvPr/>
        </p:nvGrpSpPr>
        <p:grpSpPr bwMode="auto">
          <a:xfrm>
            <a:off x="4881563" y="3429001"/>
            <a:ext cx="1943100" cy="938213"/>
            <a:chOff x="655" y="480"/>
            <a:chExt cx="1114" cy="810"/>
          </a:xfrm>
        </p:grpSpPr>
        <p:pic>
          <p:nvPicPr>
            <p:cNvPr id="37930" name="Rounded Rectangular Callout 9"/>
            <p:cNvPicPr>
              <a:picLocks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" y="480"/>
              <a:ext cx="1114" cy="8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931" name="Text Box 8"/>
            <p:cNvSpPr txBox="1">
              <a:spLocks noChangeArrowheads="1"/>
            </p:cNvSpPr>
            <p:nvPr/>
          </p:nvSpPr>
          <p:spPr bwMode="auto">
            <a:xfrm>
              <a:off x="872" y="480"/>
              <a:ext cx="850" cy="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hr-HR" altLang="sr-Latn-RS" sz="1600"/>
                <a:t>Kako se mjeri uspjeh</a:t>
              </a:r>
            </a:p>
          </p:txBody>
        </p:sp>
      </p:grpSp>
      <p:pic>
        <p:nvPicPr>
          <p:cNvPr id="70" name="Picture 69" descr="champions-league-logo13.jp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8648355" y="0"/>
            <a:ext cx="2389194" cy="1484784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33821" name="Rounded Rectangular Callout 9"/>
          <p:cNvGrpSpPr>
            <a:grpSpLocks/>
          </p:cNvGrpSpPr>
          <p:nvPr/>
        </p:nvGrpSpPr>
        <p:grpSpPr bwMode="auto">
          <a:xfrm>
            <a:off x="7686676" y="55564"/>
            <a:ext cx="1782763" cy="1125537"/>
            <a:chOff x="576" y="480"/>
            <a:chExt cx="1114" cy="810"/>
          </a:xfrm>
        </p:grpSpPr>
        <p:pic>
          <p:nvPicPr>
            <p:cNvPr id="37928" name="Rounded Rectangular Callout 9"/>
            <p:cNvPicPr>
              <a:picLocks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480"/>
              <a:ext cx="1114" cy="8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929" name="Text Box 8"/>
            <p:cNvSpPr txBox="1">
              <a:spLocks noChangeArrowheads="1"/>
            </p:cNvSpPr>
            <p:nvPr/>
          </p:nvSpPr>
          <p:spPr bwMode="auto">
            <a:xfrm>
              <a:off x="750" y="517"/>
              <a:ext cx="940" cy="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hr-HR" altLang="sr-Latn-RS" sz="1600"/>
                <a:t>U kojoj ligi igrate?</a:t>
              </a:r>
            </a:p>
          </p:txBody>
        </p:sp>
      </p:grpSp>
      <p:grpSp>
        <p:nvGrpSpPr>
          <p:cNvPr id="33823" name="Rounded Rectangular Callout 9"/>
          <p:cNvGrpSpPr>
            <a:grpSpLocks/>
          </p:cNvGrpSpPr>
          <p:nvPr/>
        </p:nvGrpSpPr>
        <p:grpSpPr bwMode="auto">
          <a:xfrm>
            <a:off x="2825750" y="1557339"/>
            <a:ext cx="1538288" cy="1006475"/>
            <a:chOff x="576" y="480"/>
            <a:chExt cx="1114" cy="810"/>
          </a:xfrm>
        </p:grpSpPr>
        <p:pic>
          <p:nvPicPr>
            <p:cNvPr id="37926" name="Rounded Rectangular Callout 9"/>
            <p:cNvPicPr>
              <a:picLocks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480"/>
              <a:ext cx="1114" cy="8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927" name="Text Box 8"/>
            <p:cNvSpPr txBox="1">
              <a:spLocks noChangeArrowheads="1"/>
            </p:cNvSpPr>
            <p:nvPr/>
          </p:nvSpPr>
          <p:spPr bwMode="auto">
            <a:xfrm>
              <a:off x="832" y="517"/>
              <a:ext cx="766" cy="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hr-HR" altLang="sr-Latn-RS" sz="1600"/>
                <a:t>Tko je trener?</a:t>
              </a:r>
            </a:p>
          </p:txBody>
        </p:sp>
      </p:grpSp>
      <p:sp>
        <p:nvSpPr>
          <p:cNvPr id="5" name="Rectangle 4"/>
          <p:cNvSpPr/>
          <p:nvPr/>
        </p:nvSpPr>
        <p:spPr>
          <a:xfrm>
            <a:off x="16776" y="4389"/>
            <a:ext cx="12163803" cy="6858000"/>
          </a:xfrm>
          <a:prstGeom prst="rect">
            <a:avLst/>
          </a:prstGeom>
          <a:solidFill>
            <a:schemeClr val="tx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4" name="Rectangle 1"/>
          <p:cNvSpPr txBox="1">
            <a:spLocks/>
          </p:cNvSpPr>
          <p:nvPr/>
        </p:nvSpPr>
        <p:spPr>
          <a:xfrm>
            <a:off x="2495600" y="2276872"/>
            <a:ext cx="8568953" cy="795338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fontAlgn="auto">
              <a:spcAft>
                <a:spcPts val="0"/>
              </a:spcAft>
              <a:tabLst>
                <a:tab pos="1344613" algn="l"/>
              </a:tabLst>
              <a:defRPr/>
            </a:pPr>
            <a:r>
              <a:rPr lang="hr-HR" sz="8800" b="1" spc="-15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+mj-lt"/>
                <a:ea typeface="+mj-ea"/>
                <a:cs typeface="+mj-cs"/>
              </a:rPr>
              <a:t>I SVE TO ZBOG…</a:t>
            </a:r>
            <a:endParaRPr lang="en-US" sz="8800" b="1" spc="-150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3" name="Picture 70" descr="http://www.espanol.manutd.com/~/media/Images/Tour%202011/USA_fans.ashx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658" y="44450"/>
            <a:ext cx="12192000" cy="680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4345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3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33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33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33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33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33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33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33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33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33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 nodeType="clickPar">
                      <p:stCondLst>
                        <p:cond delay="indefinite"/>
                      </p:stCondLst>
                      <p:childTnLst>
                        <p:par>
                          <p:cTn id="1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 nodeType="clickPar">
                      <p:stCondLst>
                        <p:cond delay="indefinite"/>
                      </p:stCondLst>
                      <p:childTnLst>
                        <p:par>
                          <p:cTn id="1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19736" y="1196752"/>
            <a:ext cx="3619500" cy="5010150"/>
          </a:xfrm>
          <a:prstGeom prst="rect">
            <a:avLst/>
          </a:prstGeom>
        </p:spPr>
      </p:pic>
      <p:sp>
        <p:nvSpPr>
          <p:cNvPr id="27" name="Rounded Rectangular Callout 26"/>
          <p:cNvSpPr/>
          <p:nvPr/>
        </p:nvSpPr>
        <p:spPr>
          <a:xfrm>
            <a:off x="1703512" y="4653136"/>
            <a:ext cx="2698435" cy="1368152"/>
          </a:xfrm>
          <a:prstGeom prst="wedgeRoundRectCallout">
            <a:avLst>
              <a:gd name="adj1" fmla="val 77969"/>
              <a:gd name="adj2" fmla="val -58345"/>
              <a:gd name="adj3" fmla="val 16667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hr-HR" sz="2400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ＭＳ Ｐゴシック" pitchFamily="-80" charset="-128"/>
                <a:cs typeface="Times New Roman" pitchFamily="18" charset="0"/>
              </a:rPr>
              <a:t>Kako znate da ste uspješni?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7545161" y="4603013"/>
            <a:ext cx="2799311" cy="1368152"/>
          </a:xfrm>
          <a:prstGeom prst="wedgeRoundRectCallout">
            <a:avLst>
              <a:gd name="adj1" fmla="val -78824"/>
              <a:gd name="adj2" fmla="val -56201"/>
              <a:gd name="adj3" fmla="val 16667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hr-HR" sz="2400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ＭＳ Ｐゴシック" pitchFamily="-80" charset="-128"/>
                <a:cs typeface="Times New Roman" pitchFamily="18" charset="0"/>
              </a:rPr>
              <a:t>Kako mjerite uspjeh?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1703512" y="1772816"/>
            <a:ext cx="2698435" cy="1368152"/>
          </a:xfrm>
          <a:prstGeom prst="wedgeRoundRectCallout">
            <a:avLst>
              <a:gd name="adj1" fmla="val 74844"/>
              <a:gd name="adj2" fmla="val 37985"/>
              <a:gd name="adj3" fmla="val 16667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hr-HR" sz="2400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ＭＳ Ｐゴシック" pitchFamily="-80" charset="-128"/>
                <a:cs typeface="Times New Roman" pitchFamily="18" charset="0"/>
              </a:rPr>
              <a:t>Kako definirate uspjeh?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7491922" y="1772816"/>
            <a:ext cx="2852550" cy="1368152"/>
          </a:xfrm>
          <a:prstGeom prst="wedgeRoundRectCallout">
            <a:avLst>
              <a:gd name="adj1" fmla="val -86570"/>
              <a:gd name="adj2" fmla="val 60389"/>
              <a:gd name="adj3" fmla="val 16667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hr-HR" sz="2400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ＭＳ Ｐゴシック" pitchFamily="-80" charset="-128"/>
                <a:cs typeface="Times New Roman" pitchFamily="18" charset="0"/>
              </a:rPr>
              <a:t>Koji su indikatori uspjeha?</a:t>
            </a:r>
          </a:p>
        </p:txBody>
      </p:sp>
      <p:sp>
        <p:nvSpPr>
          <p:cNvPr id="2" name="Rectangle 1"/>
          <p:cNvSpPr/>
          <p:nvPr/>
        </p:nvSpPr>
        <p:spPr>
          <a:xfrm>
            <a:off x="1013871" y="159604"/>
            <a:ext cx="7098353" cy="67710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  <a:sp3d extrusionH="57150">
              <a:bevelT w="82550" h="38100" prst="coolSlant"/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hr-HR" sz="3800" b="1" kern="0" spc="-150" dirty="0">
                <a:solidFill>
                  <a:srgbClr val="E5B5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+mj-ea"/>
                <a:cs typeface="+mj-cs"/>
              </a:rPr>
              <a:t> Definiranje „zdravlja” kluba?</a:t>
            </a:r>
          </a:p>
        </p:txBody>
      </p:sp>
    </p:spTree>
    <p:extLst>
      <p:ext uri="{BB962C8B-B14F-4D97-AF65-F5344CB8AC3E}">
        <p14:creationId xmlns:p14="http://schemas.microsoft.com/office/powerpoint/2010/main" xmlns="" val="1801925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http://images.performgroup.com/di/library/Goal_Croatia/db/86/ivan-rakitic-barcelona-chelsea-28072015_1d606oesshaos18gfmddd2mpc5.jpg?t=-677417354&amp;w=620&amp;h=43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001"/>
          <a:stretch/>
        </p:blipFill>
        <p:spPr bwMode="auto">
          <a:xfrm>
            <a:off x="1605532" y="4642619"/>
            <a:ext cx="2390574" cy="209874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 descr="https://bsbproduction.s3.amazonaws.com/portals/4390/images/referees/yellow-car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43493" y="2101313"/>
            <a:ext cx="2430102" cy="190699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Soccer_players_cheering_with_trophy_pe007106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56344" y="4725145"/>
            <a:ext cx="2539284" cy="19908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Picture 2" descr="http://us.123rf.com/450wm/zentilia/zentilia1009/zentilia100900037/7827035-rendu-3d-d-un-ballon-de-soccer-dans-un-filet.jpg?ver=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85658" y="1743875"/>
            <a:ext cx="2366432" cy="233938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1986540" y="4268726"/>
            <a:ext cx="2884444" cy="821859"/>
          </a:xfrm>
          <a:prstGeom prst="wedgeRoundRectCallout">
            <a:avLst>
              <a:gd name="adj1" fmla="val 36319"/>
              <a:gd name="adj2" fmla="val -90957"/>
              <a:gd name="adj3" fmla="val 16667"/>
            </a:avLst>
          </a:prstGeom>
          <a:solidFill>
            <a:schemeClr val="bg1"/>
          </a:solidFill>
          <a:ln w="31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sz="2800" b="1" dirty="0">
                <a:solidFill>
                  <a:prstClr val="black"/>
                </a:solidFill>
              </a:rPr>
              <a:t>KVALITETE RADA</a:t>
            </a:r>
          </a:p>
          <a:p>
            <a:pPr algn="ctr">
              <a:defRPr/>
            </a:pPr>
            <a:r>
              <a:rPr lang="hr-HR" sz="2000" dirty="0">
                <a:solidFill>
                  <a:prstClr val="black"/>
                </a:solidFill>
              </a:rPr>
              <a:t>(broj grešaka)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1992355" y="1484785"/>
            <a:ext cx="3095533" cy="821859"/>
          </a:xfrm>
          <a:prstGeom prst="wedgeRoundRectCallout">
            <a:avLst>
              <a:gd name="adj1" fmla="val 43415"/>
              <a:gd name="adj2" fmla="val 107271"/>
              <a:gd name="adj3" fmla="val 16667"/>
            </a:avLst>
          </a:prstGeom>
          <a:solidFill>
            <a:schemeClr val="bg1"/>
          </a:solidFill>
          <a:ln w="31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sz="2800" b="1" dirty="0">
                <a:solidFill>
                  <a:prstClr val="black"/>
                </a:solidFill>
              </a:rPr>
              <a:t>PRODUKTIVNOSTI</a:t>
            </a:r>
          </a:p>
          <a:p>
            <a:pPr algn="ctr">
              <a:defRPr/>
            </a:pPr>
            <a:r>
              <a:rPr lang="hr-HR" sz="2000" dirty="0">
                <a:solidFill>
                  <a:prstClr val="black"/>
                </a:solidFill>
              </a:rPr>
              <a:t>(broj golova)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7509149" y="1484785"/>
            <a:ext cx="3186479" cy="821859"/>
          </a:xfrm>
          <a:prstGeom prst="wedgeRoundRectCallout">
            <a:avLst>
              <a:gd name="adj1" fmla="val -44229"/>
              <a:gd name="adj2" fmla="val 119284"/>
              <a:gd name="adj3" fmla="val 16667"/>
            </a:avLst>
          </a:prstGeom>
          <a:solidFill>
            <a:schemeClr val="bg1"/>
          </a:solidFill>
          <a:ln w="31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sz="2400" b="1" dirty="0">
                <a:solidFill>
                  <a:prstClr val="black"/>
                </a:solidFill>
              </a:rPr>
              <a:t> </a:t>
            </a:r>
            <a:r>
              <a:rPr lang="hr-HR" sz="2800" b="1" dirty="0">
                <a:solidFill>
                  <a:prstClr val="black"/>
                </a:solidFill>
              </a:rPr>
              <a:t>KVALITETE USLUGE</a:t>
            </a:r>
          </a:p>
          <a:p>
            <a:pPr algn="ctr">
              <a:defRPr/>
            </a:pPr>
            <a:r>
              <a:rPr lang="hr-HR" sz="2000" dirty="0">
                <a:solidFill>
                  <a:prstClr val="black"/>
                </a:solidFill>
              </a:rPr>
              <a:t>(broj prekršaja)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3146972" y="3212976"/>
            <a:ext cx="5832648" cy="792088"/>
          </a:xfrm>
          <a:prstGeom prst="wedgeRoundRectCallout">
            <a:avLst>
              <a:gd name="adj1" fmla="val 22856"/>
              <a:gd name="adj2" fmla="val -51322"/>
              <a:gd name="adj3" fmla="val 16667"/>
            </a:avLst>
          </a:prstGeom>
          <a:noFill/>
          <a:ln w="31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sz="5400" dirty="0">
                <a:ln w="18415" cmpd="sng">
                  <a:solidFill>
                    <a:prstClr val="black">
                      <a:lumMod val="50000"/>
                      <a:lumOff val="50000"/>
                    </a:prst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UČINKOVITOSTI</a:t>
            </a:r>
            <a:endParaRPr lang="hr-HR" sz="6000" dirty="0">
              <a:ln w="18415" cmpd="sng">
                <a:solidFill>
                  <a:prstClr val="black">
                    <a:lumMod val="50000"/>
                    <a:lumOff val="50000"/>
                  </a:prst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Rectangle 1"/>
          <p:cNvSpPr txBox="1">
            <a:spLocks/>
          </p:cNvSpPr>
          <p:nvPr/>
        </p:nvSpPr>
        <p:spPr bwMode="auto">
          <a:xfrm>
            <a:off x="1605532" y="231612"/>
            <a:ext cx="9170988" cy="67710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  <a:sp3d extrusionH="57150">
              <a:bevelT w="82550" h="38100" prst="coolSlant"/>
            </a:sp3d>
          </a:bodyPr>
          <a:lstStyle>
            <a:defPPr>
              <a:defRPr lang="sr-Latn-CS"/>
            </a:defPPr>
            <a:lvl1pPr eaLnBrk="1" fontAlgn="auto" hangingPunct="1">
              <a:spcBef>
                <a:spcPts val="0"/>
              </a:spcBef>
              <a:spcAft>
                <a:spcPts val="0"/>
              </a:spcAft>
              <a:defRPr sz="3800" b="1" kern="0" spc="-150">
                <a:solidFill>
                  <a:srgbClr val="E5B5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+mj-ea"/>
                <a:cs typeface="+mj-cs"/>
              </a:defRPr>
            </a:lvl1pPr>
            <a:lvl2pPr algn="ctr">
              <a:defRPr sz="4400">
                <a:latin typeface="Calibri" pitchFamily="34" charset="0"/>
              </a:defRPr>
            </a:lvl2pPr>
            <a:lvl3pPr algn="ctr">
              <a:defRPr sz="4400">
                <a:latin typeface="Calibri" pitchFamily="34" charset="0"/>
              </a:defRPr>
            </a:lvl3pPr>
            <a:lvl4pPr algn="ctr">
              <a:defRPr sz="4400">
                <a:latin typeface="Calibri" pitchFamily="34" charset="0"/>
              </a:defRPr>
            </a:lvl4pPr>
            <a:lvl5pPr algn="ctr">
              <a:defRPr sz="44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r>
              <a:rPr lang="hr-HR" dirty="0"/>
              <a:t>CILJ je unaprijeđenje i održavanje...</a:t>
            </a:r>
            <a:endParaRPr lang="en-US" dirty="0"/>
          </a:p>
        </p:txBody>
      </p:sp>
      <p:sp>
        <p:nvSpPr>
          <p:cNvPr id="10" name="Rounded Rectangular Callout 9"/>
          <p:cNvSpPr/>
          <p:nvPr/>
        </p:nvSpPr>
        <p:spPr>
          <a:xfrm>
            <a:off x="7680176" y="4263325"/>
            <a:ext cx="2587690" cy="821859"/>
          </a:xfrm>
          <a:prstGeom prst="wedgeRoundRectCallout">
            <a:avLst>
              <a:gd name="adj1" fmla="val -42131"/>
              <a:gd name="adj2" fmla="val -92933"/>
              <a:gd name="adj3" fmla="val 16667"/>
            </a:avLst>
          </a:prstGeom>
          <a:solidFill>
            <a:schemeClr val="bg1"/>
          </a:solidFill>
          <a:ln w="31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sz="2800" b="1" dirty="0">
                <a:solidFill>
                  <a:prstClr val="black"/>
                </a:solidFill>
              </a:rPr>
              <a:t>ZADOVOLJSTVA</a:t>
            </a:r>
          </a:p>
          <a:p>
            <a:pPr algn="ctr">
              <a:defRPr/>
            </a:pPr>
            <a:r>
              <a:rPr lang="hr-HR" sz="2000" dirty="0">
                <a:solidFill>
                  <a:prstClr val="black"/>
                </a:solidFill>
              </a:rPr>
              <a:t>(motivacije) </a:t>
            </a:r>
          </a:p>
        </p:txBody>
      </p:sp>
    </p:spTree>
    <p:extLst>
      <p:ext uri="{BB962C8B-B14F-4D97-AF65-F5344CB8AC3E}">
        <p14:creationId xmlns:p14="http://schemas.microsoft.com/office/powerpoint/2010/main" xmlns="" val="111347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  <p:bldP spid="7" grpId="0" animBg="1" autoUpdateAnimBg="0"/>
      <p:bldP spid="8" grpId="0" animBg="1" autoUpdateAnimBg="0"/>
      <p:bldP spid="12" grpId="0" autoUpdateAnimBg="0"/>
      <p:bldP spid="10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lionel-messi-wallpaper-2.jpg"/>
          <p:cNvPicPr>
            <a:picLocks noChangeAspect="1"/>
          </p:cNvPicPr>
          <p:nvPr/>
        </p:nvPicPr>
        <p:blipFill>
          <a:blip r:embed="rId2" cstate="print"/>
          <a:srcRect l="22546" r="17023"/>
          <a:stretch>
            <a:fillRect/>
          </a:stretch>
        </p:blipFill>
        <p:spPr>
          <a:xfrm>
            <a:off x="695400" y="1169367"/>
            <a:ext cx="5500321" cy="5688633"/>
          </a:xfrm>
          <a:prstGeom prst="ellipse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6" name="Rounded Rectangular Callout 5"/>
          <p:cNvSpPr/>
          <p:nvPr/>
        </p:nvSpPr>
        <p:spPr>
          <a:xfrm>
            <a:off x="5244840" y="1772816"/>
            <a:ext cx="6264696" cy="1944216"/>
          </a:xfrm>
          <a:prstGeom prst="wedgeRoundRectCallout">
            <a:avLst>
              <a:gd name="adj1" fmla="val -59724"/>
              <a:gd name="adj2" fmla="val 39167"/>
              <a:gd name="adj3" fmla="val 16667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hr-HR" sz="2400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ＭＳ Ｐゴシック" pitchFamily="-80" charset="-128"/>
                <a:cs typeface="Times New Roman" pitchFamily="18" charset="0"/>
              </a:rPr>
              <a:t>motivirani,  kompetentni i sposobni  samostalno izvršiti cilj i završiti zadatke, poslovni proces prema standardima!  </a:t>
            </a:r>
          </a:p>
        </p:txBody>
      </p:sp>
      <p:sp>
        <p:nvSpPr>
          <p:cNvPr id="31750" name="Rectangle 1"/>
          <p:cNvSpPr txBox="1">
            <a:spLocks/>
          </p:cNvSpPr>
          <p:nvPr/>
        </p:nvSpPr>
        <p:spPr bwMode="auto">
          <a:xfrm>
            <a:off x="1587971" y="185390"/>
            <a:ext cx="7172325" cy="67710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  <a:sp3d extrusionH="57150">
              <a:bevelT w="82550" h="38100" prst="coolSlant"/>
            </a:sp3d>
          </a:bodyPr>
          <a:lstStyle>
            <a:defPPr>
              <a:defRPr lang="sr-Latn-CS"/>
            </a:defPPr>
            <a:lvl1pPr eaLnBrk="1" fontAlgn="auto" hangingPunct="1">
              <a:spcBef>
                <a:spcPts val="0"/>
              </a:spcBef>
              <a:spcAft>
                <a:spcPts val="0"/>
              </a:spcAft>
              <a:defRPr sz="3800" b="1" kern="0" spc="-150">
                <a:solidFill>
                  <a:srgbClr val="E5B5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+mj-ea"/>
                <a:cs typeface="+mj-cs"/>
              </a:defRPr>
            </a:lvl1pPr>
            <a:lvl2pPr algn="ctr">
              <a:defRPr sz="4400">
                <a:latin typeface="Calibri" pitchFamily="34" charset="0"/>
              </a:defRPr>
            </a:lvl2pPr>
            <a:lvl3pPr algn="ctr">
              <a:defRPr sz="4400">
                <a:latin typeface="Calibri" pitchFamily="34" charset="0"/>
              </a:defRPr>
            </a:lvl3pPr>
            <a:lvl4pPr algn="ctr">
              <a:defRPr sz="4400">
                <a:latin typeface="Calibri" pitchFamily="34" charset="0"/>
              </a:defRPr>
            </a:lvl4pPr>
            <a:lvl5pPr algn="ctr">
              <a:defRPr sz="44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r>
              <a:rPr lang="hr-HR" dirty="0"/>
              <a:t>Cilj je osigurati da „igrači” budu...</a:t>
            </a:r>
            <a:endParaRPr lang="en-US" dirty="0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3EE89BEB-409A-4BB1-9565-DB673CB0864B}"/>
              </a:ext>
            </a:extLst>
          </p:cNvPr>
          <p:cNvSpPr/>
          <p:nvPr/>
        </p:nvSpPr>
        <p:spPr>
          <a:xfrm rot="21309385">
            <a:off x="6884512" y="4393395"/>
            <a:ext cx="3770598" cy="1390451"/>
          </a:xfrm>
          <a:prstGeom prst="round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hr-HR" sz="2400" dirty="0">
                <a:solidFill>
                  <a:srgbClr val="EFD18D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ＭＳ Ｐゴシック" pitchFamily="-80" charset="-128"/>
                <a:cs typeface="Times New Roman" pitchFamily="18" charset="0"/>
              </a:rPr>
              <a:t>... i da stvaraju  DODANU VRIJEDNOST!</a:t>
            </a:r>
          </a:p>
          <a:p>
            <a:pPr algn="ctr">
              <a:lnSpc>
                <a:spcPct val="150000"/>
              </a:lnSpc>
            </a:pPr>
            <a:endParaRPr lang="hr-HR" sz="2400" dirty="0">
              <a:solidFill>
                <a:srgbClr val="EFD18D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rial" charset="0"/>
              <a:ea typeface="ＭＳ Ｐゴシック" pitchFamily="-80" charset="-128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8770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32684" y="1196752"/>
            <a:ext cx="3619500" cy="5010150"/>
          </a:xfrm>
          <a:prstGeom prst="rect">
            <a:avLst/>
          </a:prstGeom>
        </p:spPr>
      </p:pic>
      <p:sp>
        <p:nvSpPr>
          <p:cNvPr id="27" name="Rounded Rectangular Callout 26"/>
          <p:cNvSpPr/>
          <p:nvPr/>
        </p:nvSpPr>
        <p:spPr>
          <a:xfrm>
            <a:off x="7872748" y="1916832"/>
            <a:ext cx="3648956" cy="664689"/>
          </a:xfrm>
          <a:prstGeom prst="wedgeRoundRectCallout">
            <a:avLst>
              <a:gd name="adj1" fmla="val -46555"/>
              <a:gd name="adj2" fmla="val 86168"/>
              <a:gd name="adj3" fmla="val 16667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/>
          <a:lstStyle/>
          <a:p>
            <a:pPr algn="ctr"/>
            <a:r>
              <a:rPr lang="hr-HR" altLang="sr-Latn-RS" sz="2400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ＭＳ Ｐゴシック" pitchFamily="-80" charset="-128"/>
                <a:cs typeface="Times New Roman" pitchFamily="18" charset="0"/>
              </a:rPr>
              <a:t>Koja su ODSTUPANJA?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1896084" y="4941168"/>
            <a:ext cx="2496828" cy="1008112"/>
          </a:xfrm>
          <a:prstGeom prst="wedgeRoundRectCallout">
            <a:avLst>
              <a:gd name="adj1" fmla="val 70136"/>
              <a:gd name="adj2" fmla="val -62801"/>
              <a:gd name="adj3" fmla="val 16667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/>
          <a:lstStyle/>
          <a:p>
            <a:pPr algn="ctr"/>
            <a:r>
              <a:rPr lang="hr-HR" altLang="sr-Latn-RS" sz="2400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ＭＳ Ｐゴシック" pitchFamily="-80" charset="-128"/>
                <a:cs typeface="Times New Roman" pitchFamily="18" charset="0"/>
              </a:rPr>
              <a:t>Koji su PROBLEMI?</a:t>
            </a:r>
          </a:p>
        </p:txBody>
      </p:sp>
      <p:sp>
        <p:nvSpPr>
          <p:cNvPr id="17417" name="Rectangle 1"/>
          <p:cNvSpPr txBox="1">
            <a:spLocks/>
          </p:cNvSpPr>
          <p:nvPr/>
        </p:nvSpPr>
        <p:spPr bwMode="auto">
          <a:xfrm>
            <a:off x="1127448" y="188640"/>
            <a:ext cx="5616575" cy="67710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  <a:sp3d extrusionH="57150">
              <a:bevelT w="82550" h="38100" prst="coolSlant"/>
            </a:sp3d>
          </a:bodyPr>
          <a:lstStyle>
            <a:defPPr>
              <a:defRPr lang="sr-Latn-CS"/>
            </a:defPPr>
            <a:lvl1pPr eaLnBrk="1" fontAlgn="auto" hangingPunct="1">
              <a:spcBef>
                <a:spcPts val="0"/>
              </a:spcBef>
              <a:spcAft>
                <a:spcPts val="0"/>
              </a:spcAft>
              <a:defRPr sz="3800" b="1" kern="0" spc="-150">
                <a:solidFill>
                  <a:srgbClr val="E5B5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+mj-ea"/>
                <a:cs typeface="+mj-cs"/>
              </a:defRPr>
            </a:lvl1pPr>
            <a:lvl2pPr algn="ctr">
              <a:defRPr sz="4400">
                <a:latin typeface="Calibri" pitchFamily="34" charset="0"/>
              </a:defRPr>
            </a:lvl2pPr>
            <a:lvl3pPr algn="ctr">
              <a:defRPr sz="4400">
                <a:latin typeface="Calibri" pitchFamily="34" charset="0"/>
              </a:defRPr>
            </a:lvl3pPr>
            <a:lvl4pPr algn="ctr">
              <a:defRPr sz="4400">
                <a:latin typeface="Calibri" pitchFamily="34" charset="0"/>
              </a:defRPr>
            </a:lvl4pPr>
            <a:lvl5pPr algn="ctr">
              <a:defRPr sz="44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r>
              <a:rPr lang="hr-HR" altLang="sr-Latn-RS" dirty="0"/>
              <a:t>Utvrđivanje simptoma?</a:t>
            </a:r>
            <a:endParaRPr lang="en-US" altLang="sr-Latn-RS" dirty="0"/>
          </a:p>
        </p:txBody>
      </p:sp>
      <p:sp>
        <p:nvSpPr>
          <p:cNvPr id="13" name="Rounded Rectangular Callout 12"/>
          <p:cNvSpPr/>
          <p:nvPr/>
        </p:nvSpPr>
        <p:spPr>
          <a:xfrm>
            <a:off x="8256240" y="4869160"/>
            <a:ext cx="2496828" cy="1080120"/>
          </a:xfrm>
          <a:prstGeom prst="wedgeRoundRectCallout">
            <a:avLst>
              <a:gd name="adj1" fmla="val -70828"/>
              <a:gd name="adj2" fmla="val -51955"/>
              <a:gd name="adj3" fmla="val 16667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/>
          <a:lstStyle/>
          <a:p>
            <a:pPr algn="ctr"/>
            <a:r>
              <a:rPr lang="hr-HR" altLang="sr-Latn-RS" sz="2400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ＭＳ Ｐゴシック" pitchFamily="-80" charset="-128"/>
                <a:cs typeface="Times New Roman" pitchFamily="18" charset="0"/>
              </a:rPr>
              <a:t>Koji su SIMPTOMI?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1824076" y="1952836"/>
            <a:ext cx="2496828" cy="540060"/>
          </a:xfrm>
          <a:prstGeom prst="wedgeRoundRectCallout">
            <a:avLst>
              <a:gd name="adj1" fmla="val 44371"/>
              <a:gd name="adj2" fmla="val 80004"/>
              <a:gd name="adj3" fmla="val 16667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/>
          <a:lstStyle/>
          <a:p>
            <a:pPr algn="ctr"/>
            <a:r>
              <a:rPr lang="hr-HR" sz="2400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ＭＳ Ｐゴシック" pitchFamily="-80" charset="-128"/>
                <a:cs typeface="Times New Roman" pitchFamily="18" charset="0"/>
              </a:rPr>
              <a:t>Gdje „BOLI”?</a:t>
            </a:r>
          </a:p>
        </p:txBody>
      </p:sp>
    </p:spTree>
    <p:extLst>
      <p:ext uri="{BB962C8B-B14F-4D97-AF65-F5344CB8AC3E}">
        <p14:creationId xmlns:p14="http://schemas.microsoft.com/office/powerpoint/2010/main" xmlns="" val="2521094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7394" y="5583707"/>
            <a:ext cx="1248208" cy="10353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99888" y="138025"/>
            <a:ext cx="3306487" cy="271491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95221" y="936566"/>
            <a:ext cx="1364320" cy="1190152"/>
          </a:xfrm>
          <a:prstGeom prst="rect">
            <a:avLst/>
          </a:prstGeom>
        </p:spPr>
      </p:pic>
      <p:sp>
        <p:nvSpPr>
          <p:cNvPr id="25" name="Up-Down Arrow 24"/>
          <p:cNvSpPr/>
          <p:nvPr/>
        </p:nvSpPr>
        <p:spPr>
          <a:xfrm>
            <a:off x="2747353" y="1966725"/>
            <a:ext cx="808038" cy="3529012"/>
          </a:xfrm>
          <a:prstGeom prst="upDownArrow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hr-HR" altLang="sr-Latn-RS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37" name="Picture 36" descr="Umbrella_Full-Size_rotated.gif"/>
          <p:cNvPicPr>
            <a:picLocks noChangeAspect="1"/>
          </p:cNvPicPr>
          <p:nvPr/>
        </p:nvPicPr>
        <p:blipFill>
          <a:blip r:embed="rId5">
            <a:lum bright="-30000"/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8949116">
            <a:off x="5211716" y="4740827"/>
            <a:ext cx="2198250" cy="176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06" name="Picture 7" descr="little_rain_cloud_2.png"/>
          <p:cNvPicPr>
            <a:picLocks noChangeAspect="1"/>
          </p:cNvPicPr>
          <p:nvPr/>
        </p:nvPicPr>
        <p:blipFill>
          <a:blip r:embed="rId6" cstate="print"/>
          <a:srcRect b="47768"/>
          <a:stretch>
            <a:fillRect/>
          </a:stretch>
        </p:blipFill>
        <p:spPr bwMode="auto">
          <a:xfrm>
            <a:off x="6753865" y="1844824"/>
            <a:ext cx="1917818" cy="668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46104" name="Picture 12" descr="little_rain_cloud_2.png"/>
          <p:cNvPicPr>
            <a:picLocks noChangeAspect="1"/>
          </p:cNvPicPr>
          <p:nvPr/>
        </p:nvPicPr>
        <p:blipFill>
          <a:blip r:embed="rId7" cstate="print"/>
          <a:srcRect b="47768"/>
          <a:stretch>
            <a:fillRect/>
          </a:stretch>
        </p:blipFill>
        <p:spPr bwMode="auto">
          <a:xfrm>
            <a:off x="9498211" y="1844824"/>
            <a:ext cx="1741290" cy="412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46102" name="Picture 22" descr="little_rain_cloud_2.png"/>
          <p:cNvPicPr>
            <a:picLocks noChangeAspect="1"/>
          </p:cNvPicPr>
          <p:nvPr/>
        </p:nvPicPr>
        <p:blipFill>
          <a:blip r:embed="rId6" cstate="print"/>
          <a:srcRect b="47768"/>
          <a:stretch>
            <a:fillRect/>
          </a:stretch>
        </p:blipFill>
        <p:spPr bwMode="auto">
          <a:xfrm>
            <a:off x="3746740" y="2132858"/>
            <a:ext cx="2079836" cy="668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46091" name="Picture 26" descr="little_rain_cloud_2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850307" y="4005066"/>
            <a:ext cx="2187242" cy="1226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28" name="Rounded Rectangular Callout 27"/>
          <p:cNvSpPr/>
          <p:nvPr/>
        </p:nvSpPr>
        <p:spPr>
          <a:xfrm>
            <a:off x="3098667" y="1121170"/>
            <a:ext cx="1944216" cy="650183"/>
          </a:xfrm>
          <a:prstGeom prst="wedgeRoundRectCallout">
            <a:avLst>
              <a:gd name="adj1" fmla="val 73510"/>
              <a:gd name="adj2" fmla="val 14597"/>
              <a:gd name="adj3" fmla="val 16667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hr-HR" sz="2000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ＭＳ Ｐゴシック" pitchFamily="-80" charset="-128"/>
                <a:cs typeface="Times New Roman" pitchFamily="18" charset="0"/>
              </a:rPr>
              <a:t>UPRAVA</a:t>
            </a:r>
          </a:p>
        </p:txBody>
      </p:sp>
      <p:sp>
        <p:nvSpPr>
          <p:cNvPr id="29" name="Rounded Rectangular Callout 28"/>
          <p:cNvSpPr/>
          <p:nvPr/>
        </p:nvSpPr>
        <p:spPr>
          <a:xfrm>
            <a:off x="5933982" y="3148312"/>
            <a:ext cx="1944216" cy="568719"/>
          </a:xfrm>
          <a:prstGeom prst="wedgeRoundRectCallout">
            <a:avLst>
              <a:gd name="adj1" fmla="val 64687"/>
              <a:gd name="adj2" fmla="val 16212"/>
              <a:gd name="adj3" fmla="val 16667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hr-HR" sz="2000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ＭＳ Ｐゴシック" pitchFamily="-80" charset="-128"/>
                <a:cs typeface="Times New Roman" pitchFamily="18" charset="0"/>
              </a:rPr>
              <a:t>VODITELJI</a:t>
            </a:r>
          </a:p>
        </p:txBody>
      </p:sp>
      <p:pic>
        <p:nvPicPr>
          <p:cNvPr id="46090" name="Picture 25" descr="little_rain_cloud_2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70776" y="3933056"/>
            <a:ext cx="2349260" cy="1225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30" name="Rounded Rectangular Callout 29"/>
          <p:cNvSpPr/>
          <p:nvPr/>
        </p:nvSpPr>
        <p:spPr>
          <a:xfrm>
            <a:off x="3098667" y="5876926"/>
            <a:ext cx="1944216" cy="648418"/>
          </a:xfrm>
          <a:prstGeom prst="wedgeRoundRectCallout">
            <a:avLst>
              <a:gd name="adj1" fmla="val 70444"/>
              <a:gd name="adj2" fmla="val 15422"/>
              <a:gd name="adj3" fmla="val 16667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hr-HR" sz="2000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ＭＳ Ｐゴシック" pitchFamily="-80" charset="-128"/>
                <a:cs typeface="Times New Roman" pitchFamily="18" charset="0"/>
              </a:rPr>
              <a:t>IZVRŠITELJI</a:t>
            </a:r>
          </a:p>
        </p:txBody>
      </p:sp>
      <p:pic>
        <p:nvPicPr>
          <p:cNvPr id="46083" name="Picture 24" descr="rainy_weather_with_thunder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01046" y="4005066"/>
            <a:ext cx="2187243" cy="1369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26" name="Rounded Rectangular Callout 25"/>
          <p:cNvSpPr/>
          <p:nvPr/>
        </p:nvSpPr>
        <p:spPr>
          <a:xfrm>
            <a:off x="335360" y="3212975"/>
            <a:ext cx="2233704" cy="1224137"/>
          </a:xfrm>
          <a:prstGeom prst="wedgeRoundRectCallout">
            <a:avLst>
              <a:gd name="adj1" fmla="val 73510"/>
              <a:gd name="adj2" fmla="val 14597"/>
              <a:gd name="adj3" fmla="val 16667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/>
          <a:lstStyle/>
          <a:p>
            <a:pPr algn="ctr"/>
            <a:r>
              <a:rPr lang="hr-HR" sz="2000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ＭＳ Ｐゴシック" pitchFamily="-80" charset="-128"/>
                <a:cs typeface="Times New Roman" pitchFamily="18" charset="0"/>
              </a:rPr>
              <a:t>Manjak TOČNIH i RELEVANTNIH INFORMACIJA!</a:t>
            </a:r>
          </a:p>
        </p:txBody>
      </p:sp>
      <p:sp>
        <p:nvSpPr>
          <p:cNvPr id="27" name="Rectangle 1"/>
          <p:cNvSpPr txBox="1">
            <a:spLocks/>
          </p:cNvSpPr>
          <p:nvPr/>
        </p:nvSpPr>
        <p:spPr bwMode="auto">
          <a:xfrm>
            <a:off x="1055440" y="128826"/>
            <a:ext cx="5314950" cy="67710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  <a:sp3d extrusionH="57150">
              <a:bevelT w="82550" h="38100" prst="coolSlant"/>
            </a:sp3d>
          </a:bodyPr>
          <a:lstStyle>
            <a:defPPr>
              <a:defRPr lang="sr-Latn-CS"/>
            </a:defPPr>
            <a:lvl1pPr eaLnBrk="1" fontAlgn="auto" hangingPunct="1">
              <a:spcBef>
                <a:spcPts val="0"/>
              </a:spcBef>
              <a:spcAft>
                <a:spcPts val="0"/>
              </a:spcAft>
              <a:defRPr sz="3800" b="1" kern="0" spc="-150">
                <a:solidFill>
                  <a:srgbClr val="E5B5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+mj-ea"/>
                <a:cs typeface="+mj-cs"/>
              </a:defRPr>
            </a:lvl1pPr>
            <a:lvl2pPr algn="ctr">
              <a:defRPr sz="4400">
                <a:latin typeface="Calibri" pitchFamily="34" charset="0"/>
              </a:defRPr>
            </a:lvl2pPr>
            <a:lvl3pPr algn="ctr">
              <a:defRPr sz="4400">
                <a:latin typeface="Calibri" pitchFamily="34" charset="0"/>
              </a:defRPr>
            </a:lvl3pPr>
            <a:lvl4pPr algn="ctr">
              <a:defRPr sz="4400">
                <a:latin typeface="Calibri" pitchFamily="34" charset="0"/>
              </a:defRPr>
            </a:lvl4pPr>
            <a:lvl5pPr algn="ctr">
              <a:defRPr sz="44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r>
              <a:rPr lang="hr-HR" altLang="sr-Latn-RS" dirty="0"/>
              <a:t>Doživljaj problema?</a:t>
            </a:r>
            <a:endParaRPr lang="en-US" altLang="sr-Latn-RS" dirty="0"/>
          </a:p>
        </p:txBody>
      </p:sp>
      <p:pic>
        <p:nvPicPr>
          <p:cNvPr id="46109" name="Picture 29" descr="http://www.myemoticons.com/images/objects/accessories/sunglasses.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468123">
            <a:off x="6007397" y="980389"/>
            <a:ext cx="526573" cy="59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78850" y="2914363"/>
            <a:ext cx="1045008" cy="1180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16971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 autoUpdateAnimBg="0"/>
      <p:bldP spid="28" grpId="0" animBg="1" autoUpdateAnimBg="0"/>
      <p:bldP spid="29" grpId="0" animBg="1" autoUpdateAnimBg="0"/>
      <p:bldP spid="30" grpId="0" animBg="1" autoUpdateAnimBg="0"/>
      <p:bldP spid="26" grpId="0" animBg="1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691</Words>
  <Application>Microsoft Office PowerPoint</Application>
  <PresentationFormat>Custom</PresentationFormat>
  <Paragraphs>174</Paragraphs>
  <Slides>23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2009-10-30T11:47:16Z</dcterms:created>
  <dcterms:modified xsi:type="dcterms:W3CDTF">2021-10-27T06:41:20Z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1033</vt:i4>
  </property>
  <property fmtid="{D5CDD505-2E9C-101B-9397-08002B2CF9AE}" pid="3" name="_Version">
    <vt:lpwstr>12.0.4513</vt:lpwstr>
  </property>
  <property fmtid="{D5CDD505-2E9C-101B-9397-08002B2CF9AE}" pid="4" name="_TemplateID">
    <vt:lpwstr>TC101769261033</vt:lpwstr>
  </property>
</Properties>
</file>